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68" r:id="rId3"/>
    <p:sldId id="259" r:id="rId4"/>
    <p:sldId id="262" r:id="rId5"/>
    <p:sldId id="269" r:id="rId6"/>
    <p:sldId id="263" r:id="rId7"/>
    <p:sldId id="270" r:id="rId8"/>
    <p:sldId id="265" r:id="rId9"/>
    <p:sldId id="260" r:id="rId10"/>
    <p:sldId id="261" r:id="rId11"/>
    <p:sldId id="271" r:id="rId12"/>
    <p:sldId id="267" r:id="rId13"/>
    <p:sldId id="257" r:id="rId14"/>
    <p:sldId id="258" r:id="rId15"/>
    <p:sldId id="266" r:id="rId16"/>
    <p:sldId id="277" r:id="rId17"/>
    <p:sldId id="276" r:id="rId18"/>
    <p:sldId id="275" r:id="rId19"/>
    <p:sldId id="273" r:id="rId20"/>
    <p:sldId id="272" r:id="rId21"/>
    <p:sldId id="274" r:id="rId22"/>
    <p:sldId id="264" r:id="rId23"/>
    <p:sldId id="279" r:id="rId24"/>
    <p:sldId id="278"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62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AEC7B-C735-4E62-996E-F57A278C89C3}" type="datetimeFigureOut">
              <a:rPr lang="it-IT" smtClean="0"/>
              <a:pPr/>
              <a:t>31/01/2011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7D241-FEB1-4B09-8246-46D23B648B6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E77D241-FEB1-4B09-8246-46D23B648B6A}" type="slidenum">
              <a:rPr lang="it-IT" smtClean="0"/>
              <a:pPr/>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9CBFFF16-0EBB-47F2-8365-9E264EE8A1D6}" type="datetimeFigureOut">
              <a:rPr lang="it-IT" smtClean="0"/>
              <a:pPr/>
              <a:t>31/01/2011</a:t>
            </a:fld>
            <a:endParaRPr lang="it-IT"/>
          </a:p>
        </p:txBody>
      </p:sp>
      <p:sp>
        <p:nvSpPr>
          <p:cNvPr id="16" name="Segnaposto numero diapositiva 15"/>
          <p:cNvSpPr>
            <a:spLocks noGrp="1"/>
          </p:cNvSpPr>
          <p:nvPr>
            <p:ph type="sldNum" sz="quarter" idx="11"/>
          </p:nvPr>
        </p:nvSpPr>
        <p:spPr/>
        <p:txBody>
          <a:bodyPr/>
          <a:lstStyle/>
          <a:p>
            <a:fld id="{93CD1A91-3E13-4FC9-AF05-342D74EF35F8}"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transition spd="slow" advTm="12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CBFFF16-0EBB-47F2-8365-9E264EE8A1D6}" type="datetimeFigureOut">
              <a:rPr lang="it-IT" smtClean="0"/>
              <a:pPr/>
              <a:t>31/01/2011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CD1A91-3E13-4FC9-AF05-342D74EF35F8}" type="slidenum">
              <a:rPr lang="it-IT" smtClean="0"/>
              <a:pPr/>
              <a:t>‹N›</a:t>
            </a:fld>
            <a:endParaRPr lang="it-IT"/>
          </a:p>
        </p:txBody>
      </p:sp>
    </p:spTree>
  </p:cSld>
  <p:clrMapOvr>
    <a:masterClrMapping/>
  </p:clrMapOvr>
  <p:transition spd="slow" advTm="12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CBFFF16-0EBB-47F2-8365-9E264EE8A1D6}" type="datetimeFigureOut">
              <a:rPr lang="it-IT" smtClean="0"/>
              <a:pPr/>
              <a:t>31/01/2011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CD1A91-3E13-4FC9-AF05-342D74EF35F8}" type="slidenum">
              <a:rPr lang="it-IT" smtClean="0"/>
              <a:pPr/>
              <a:t>‹N›</a:t>
            </a:fld>
            <a:endParaRPr lang="it-IT"/>
          </a:p>
        </p:txBody>
      </p:sp>
    </p:spTree>
  </p:cSld>
  <p:clrMapOvr>
    <a:masterClrMapping/>
  </p:clrMapOvr>
  <p:transition spd="slow" advTm="12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9CBFFF16-0EBB-47F2-8365-9E264EE8A1D6}" type="datetimeFigureOut">
              <a:rPr lang="it-IT" smtClean="0"/>
              <a:pPr/>
              <a:t>31/01/2011</a:t>
            </a:fld>
            <a:endParaRPr lang="it-IT"/>
          </a:p>
        </p:txBody>
      </p:sp>
      <p:sp>
        <p:nvSpPr>
          <p:cNvPr id="15" name="Segnaposto numero diapositiva 14"/>
          <p:cNvSpPr>
            <a:spLocks noGrp="1"/>
          </p:cNvSpPr>
          <p:nvPr>
            <p:ph type="sldNum" sz="quarter" idx="15"/>
          </p:nvPr>
        </p:nvSpPr>
        <p:spPr/>
        <p:txBody>
          <a:bodyPr/>
          <a:lstStyle>
            <a:lvl1pPr algn="ctr">
              <a:defRPr/>
            </a:lvl1pPr>
          </a:lstStyle>
          <a:p>
            <a:fld id="{93CD1A91-3E13-4FC9-AF05-342D74EF35F8}"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transition spd="slow" advTm="1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9CBFFF16-0EBB-47F2-8365-9E264EE8A1D6}" type="datetimeFigureOut">
              <a:rPr lang="it-IT" smtClean="0"/>
              <a:pPr/>
              <a:t>31/01/2011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CD1A91-3E13-4FC9-AF05-342D74EF35F8}"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2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9CBFFF16-0EBB-47F2-8365-9E264EE8A1D6}" type="datetimeFigureOut">
              <a:rPr lang="it-IT" smtClean="0"/>
              <a:pPr/>
              <a:t>31/01/2011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3CD1A91-3E13-4FC9-AF05-342D74EF35F8}"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spd="slow" advTm="12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93CD1A91-3E13-4FC9-AF05-342D74EF35F8}"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9CBFFF16-0EBB-47F2-8365-9E264EE8A1D6}" type="datetimeFigureOut">
              <a:rPr lang="it-IT" smtClean="0"/>
              <a:pPr/>
              <a:t>31/01/2011</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2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9CBFFF16-0EBB-47F2-8365-9E264EE8A1D6}" type="datetimeFigureOut">
              <a:rPr lang="it-IT" smtClean="0"/>
              <a:pPr/>
              <a:t>31/01/2011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3CD1A91-3E13-4FC9-AF05-342D74EF35F8}"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transition spd="slow" advTm="12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CBFFF16-0EBB-47F2-8365-9E264EE8A1D6}" type="datetimeFigureOut">
              <a:rPr lang="it-IT" smtClean="0"/>
              <a:pPr/>
              <a:t>31/01/2011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3CD1A91-3E13-4FC9-AF05-342D74EF35F8}" type="slidenum">
              <a:rPr lang="it-IT" smtClean="0"/>
              <a:pPr/>
              <a:t>‹N›</a:t>
            </a:fld>
            <a:endParaRPr lang="it-IT"/>
          </a:p>
        </p:txBody>
      </p:sp>
    </p:spTree>
  </p:cSld>
  <p:clrMapOvr>
    <a:masterClrMapping/>
  </p:clrMapOvr>
  <p:transition spd="slow" advTm="12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9CBFFF16-0EBB-47F2-8365-9E264EE8A1D6}" type="datetimeFigureOut">
              <a:rPr lang="it-IT" smtClean="0"/>
              <a:pPr/>
              <a:t>31/01/2011</a:t>
            </a:fld>
            <a:endParaRPr lang="it-IT"/>
          </a:p>
        </p:txBody>
      </p:sp>
      <p:sp>
        <p:nvSpPr>
          <p:cNvPr id="9" name="Segnaposto numero diapositiva 8"/>
          <p:cNvSpPr>
            <a:spLocks noGrp="1"/>
          </p:cNvSpPr>
          <p:nvPr>
            <p:ph type="sldNum" sz="quarter" idx="15"/>
          </p:nvPr>
        </p:nvSpPr>
        <p:spPr/>
        <p:txBody>
          <a:bodyPr/>
          <a:lstStyle/>
          <a:p>
            <a:fld id="{93CD1A91-3E13-4FC9-AF05-342D74EF35F8}"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transition spd="slow" advTm="12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9CBFFF16-0EBB-47F2-8365-9E264EE8A1D6}" type="datetimeFigureOut">
              <a:rPr lang="it-IT" smtClean="0"/>
              <a:pPr/>
              <a:t>31/01/2011</a:t>
            </a:fld>
            <a:endParaRPr lang="it-IT"/>
          </a:p>
        </p:txBody>
      </p:sp>
      <p:sp>
        <p:nvSpPr>
          <p:cNvPr id="9" name="Segnaposto numero diapositiva 8"/>
          <p:cNvSpPr>
            <a:spLocks noGrp="1"/>
          </p:cNvSpPr>
          <p:nvPr>
            <p:ph type="sldNum" sz="quarter" idx="11"/>
          </p:nvPr>
        </p:nvSpPr>
        <p:spPr/>
        <p:txBody>
          <a:bodyPr/>
          <a:lstStyle/>
          <a:p>
            <a:fld id="{93CD1A91-3E13-4FC9-AF05-342D74EF35F8}"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transition spd="slow" advTm="12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CBFFF16-0EBB-47F2-8365-9E264EE8A1D6}" type="datetimeFigureOut">
              <a:rPr lang="it-IT" smtClean="0"/>
              <a:pPr/>
              <a:t>31/01/2011</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3CD1A91-3E13-4FC9-AF05-342D74EF35F8}"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Tm="12000">
    <p:random/>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8.xml"/><Relationship Id="rId5" Type="http://schemas.openxmlformats.org/officeDocument/2006/relationships/image" Target="../media/image51.jpe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9.xml"/><Relationship Id="rId5" Type="http://schemas.openxmlformats.org/officeDocument/2006/relationships/image" Target="../media/image55.jpeg"/><Relationship Id="rId4" Type="http://schemas.openxmlformats.org/officeDocument/2006/relationships/image" Target="../media/image54.jpeg"/></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9.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9.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png"/><Relationship Id="rId1" Type="http://schemas.openxmlformats.org/officeDocument/2006/relationships/slideLayout" Target="../slideLayouts/slideLayout9.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17.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9.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1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9.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19.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9.xml"/><Relationship Id="rId6" Type="http://schemas.openxmlformats.org/officeDocument/2006/relationships/image" Target="../media/image98.jpeg"/><Relationship Id="rId5" Type="http://schemas.openxmlformats.org/officeDocument/2006/relationships/image" Target="../media/image97.png"/><Relationship Id="rId4" Type="http://schemas.openxmlformats.org/officeDocument/2006/relationships/image" Target="../media/image96.jpeg"/><Relationship Id="rId9" Type="http://schemas.openxmlformats.org/officeDocument/2006/relationships/image" Target="../media/image101.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image" Target="../media/image102.jpeg"/><Relationship Id="rId1" Type="http://schemas.openxmlformats.org/officeDocument/2006/relationships/slideLayout" Target="../slideLayouts/slideLayout9.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 Id="rId9" Type="http://schemas.openxmlformats.org/officeDocument/2006/relationships/image" Target="../media/image109.jpeg"/></Relationships>
</file>

<file path=ppt/slides/_rels/slide21.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1.jpeg"/><Relationship Id="rId7" Type="http://schemas.openxmlformats.org/officeDocument/2006/relationships/image" Target="../media/image115.jpeg"/><Relationship Id="rId2" Type="http://schemas.openxmlformats.org/officeDocument/2006/relationships/image" Target="../media/image110.jpeg"/><Relationship Id="rId1" Type="http://schemas.openxmlformats.org/officeDocument/2006/relationships/slideLayout" Target="../slideLayouts/slideLayout9.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 Id="rId9" Type="http://schemas.openxmlformats.org/officeDocument/2006/relationships/image" Target="../media/image117.jpeg"/></Relationships>
</file>

<file path=ppt/slides/_rels/slide22.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image" Target="../media/image119.gif"/><Relationship Id="rId7" Type="http://schemas.openxmlformats.org/officeDocument/2006/relationships/image" Target="../media/image123.jpeg"/><Relationship Id="rId2" Type="http://schemas.openxmlformats.org/officeDocument/2006/relationships/image" Target="../media/image118.jpeg"/><Relationship Id="rId1" Type="http://schemas.openxmlformats.org/officeDocument/2006/relationships/slideLayout" Target="../slideLayouts/slideLayout9.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129.jpeg"/><Relationship Id="rId4" Type="http://schemas.openxmlformats.org/officeDocument/2006/relationships/image" Target="../media/image12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260648"/>
            <a:ext cx="7776864" cy="3240360"/>
          </a:xfrm>
        </p:spPr>
        <p:txBody>
          <a:bodyPr/>
          <a:lstStyle/>
          <a:p>
            <a:r>
              <a:rPr lang="it-IT" sz="3200" dirty="0" smtClean="0">
                <a:solidFill>
                  <a:schemeClr val="bg1"/>
                </a:solidFill>
              </a:rPr>
              <a:t>Franco Banchi </a:t>
            </a:r>
            <a:br>
              <a:rPr lang="it-IT" sz="3200" dirty="0" smtClean="0">
                <a:solidFill>
                  <a:schemeClr val="bg1"/>
                </a:solidFill>
              </a:rPr>
            </a:br>
            <a:r>
              <a:rPr lang="it-IT" sz="3200" dirty="0" smtClean="0">
                <a:solidFill>
                  <a:schemeClr val="bg1"/>
                </a:solidFill>
              </a:rPr>
              <a:t/>
            </a:r>
            <a:br>
              <a:rPr lang="it-IT" sz="3200" dirty="0" smtClean="0">
                <a:solidFill>
                  <a:schemeClr val="bg1"/>
                </a:solidFill>
              </a:rPr>
            </a:br>
            <a:r>
              <a:rPr lang="it-IT" sz="3600" dirty="0" smtClean="0">
                <a:solidFill>
                  <a:schemeClr val="bg1"/>
                </a:solidFill>
              </a:rPr>
              <a:t>Il Convivio delle erbe dimenticate</a:t>
            </a:r>
            <a:br>
              <a:rPr lang="it-IT" sz="3600" dirty="0" smtClean="0">
                <a:solidFill>
                  <a:schemeClr val="bg1"/>
                </a:solidFill>
              </a:rPr>
            </a:br>
            <a:r>
              <a:rPr lang="it-IT" sz="3600" dirty="0" smtClean="0">
                <a:solidFill>
                  <a:schemeClr val="bg1"/>
                </a:solidFill>
              </a:rPr>
              <a:t/>
            </a:r>
            <a:br>
              <a:rPr lang="it-IT" sz="3600" dirty="0" smtClean="0">
                <a:solidFill>
                  <a:schemeClr val="bg1"/>
                </a:solidFill>
              </a:rPr>
            </a:br>
            <a:r>
              <a:rPr lang="it-IT" sz="2800" dirty="0" smtClean="0">
                <a:solidFill>
                  <a:schemeClr val="bg1"/>
                </a:solidFill>
              </a:rPr>
              <a:t>Luoghi, personaggi, suggestioni …</a:t>
            </a:r>
            <a:br>
              <a:rPr lang="it-IT" sz="2800" dirty="0" smtClean="0">
                <a:solidFill>
                  <a:schemeClr val="bg1"/>
                </a:solidFill>
              </a:rPr>
            </a:br>
            <a:endParaRPr lang="it-IT" sz="3200" dirty="0">
              <a:solidFill>
                <a:schemeClr val="bg1"/>
              </a:solidFill>
            </a:endParaRPr>
          </a:p>
        </p:txBody>
      </p:sp>
      <p:pic>
        <p:nvPicPr>
          <p:cNvPr id="7" name="Immagine 6" descr="copertina.jpeg"/>
          <p:cNvPicPr>
            <a:picLocks noChangeAspect="1"/>
          </p:cNvPicPr>
          <p:nvPr/>
        </p:nvPicPr>
        <p:blipFill>
          <a:blip r:embed="rId3" cstate="print"/>
          <a:srcRect/>
          <a:stretch>
            <a:fillRect/>
          </a:stretch>
        </p:blipFill>
        <p:spPr>
          <a:xfrm>
            <a:off x="3491880" y="3717032"/>
            <a:ext cx="1915827" cy="2697114"/>
          </a:xfrm>
          <a:prstGeom prst="rect">
            <a:avLst/>
          </a:prstGeom>
          <a:ln>
            <a:noFill/>
          </a:ln>
          <a:effectLst>
            <a:softEdge rad="112500"/>
          </a:effectLst>
        </p:spPr>
      </p:pic>
    </p:spTree>
    <p:custDataLst>
      <p:tags r:id="rId1"/>
    </p:custDataLst>
  </p:cSld>
  <p:clrMapOvr>
    <a:masterClrMapping/>
  </p:clrMapOvr>
  <p:transition spd="slow" advTm="8455">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assediogerusalemme.jpg"/>
          <p:cNvPicPr>
            <a:picLocks noGrp="1" noChangeAspect="1"/>
          </p:cNvPicPr>
          <p:nvPr>
            <p:ph sz="quarter" idx="1"/>
          </p:nvPr>
        </p:nvPicPr>
        <p:blipFill>
          <a:blip r:embed="rId2" cstate="print"/>
          <a:stretch>
            <a:fillRect/>
          </a:stretch>
        </p:blipFill>
        <p:spPr>
          <a:xfrm>
            <a:off x="539552" y="548680"/>
            <a:ext cx="2121408" cy="2793187"/>
          </a:xfrm>
          <a:prstGeom prst="rect">
            <a:avLst/>
          </a:prstGeom>
          <a:ln>
            <a:noFill/>
          </a:ln>
          <a:effectLst>
            <a:softEdge rad="112500"/>
          </a:effectLst>
        </p:spPr>
      </p:pic>
      <p:sp>
        <p:nvSpPr>
          <p:cNvPr id="3" name="Segnaposto testo 2"/>
          <p:cNvSpPr>
            <a:spLocks noGrp="1"/>
          </p:cNvSpPr>
          <p:nvPr>
            <p:ph type="body" idx="2"/>
          </p:nvPr>
        </p:nvSpPr>
        <p:spPr>
          <a:xfrm>
            <a:off x="5724128" y="620688"/>
            <a:ext cx="3240360" cy="4104456"/>
          </a:xfrm>
        </p:spPr>
        <p:txBody>
          <a:bodyPr>
            <a:normAutofit fontScale="77500" lnSpcReduction="20000"/>
          </a:bodyPr>
          <a:lstStyle/>
          <a:p>
            <a:r>
              <a:rPr lang="it-IT" sz="1800" dirty="0" smtClean="0">
                <a:solidFill>
                  <a:schemeClr val="bg1"/>
                </a:solidFill>
              </a:rPr>
              <a:t>Prima di trascrivere la mia ricetta sul Gran Libro della Compagnia, permettetemi di narrarvi una storia. L’ho sentita raccontare spesso dagli “ultimi” di Gerusalemme, dove sono stato più volte, negli ultimi tempi, in missione di pace.</a:t>
            </a:r>
          </a:p>
          <a:p>
            <a:pPr>
              <a:lnSpc>
                <a:spcPct val="120000"/>
              </a:lnSpc>
              <a:spcBef>
                <a:spcPts val="0"/>
              </a:spcBef>
              <a:spcAft>
                <a:spcPts val="0"/>
              </a:spcAft>
            </a:pPr>
            <a:r>
              <a:rPr lang="it-IT" sz="1800" dirty="0" smtClean="0">
                <a:solidFill>
                  <a:schemeClr val="bg1"/>
                </a:solidFill>
              </a:rPr>
              <a:t>Il mio nome non vi dirà nulla; sono uno abituato a lavorare nell’ombra, proprio come Miriam.</a:t>
            </a:r>
          </a:p>
          <a:p>
            <a:pPr>
              <a:lnSpc>
                <a:spcPct val="120000"/>
              </a:lnSpc>
              <a:spcBef>
                <a:spcPts val="0"/>
              </a:spcBef>
              <a:spcAft>
                <a:spcPts val="0"/>
              </a:spcAft>
            </a:pPr>
            <a:endParaRPr lang="it-IT" sz="1800" dirty="0" smtClean="0">
              <a:solidFill>
                <a:schemeClr val="bg1"/>
              </a:solidFill>
            </a:endParaRPr>
          </a:p>
          <a:p>
            <a:pPr>
              <a:lnSpc>
                <a:spcPct val="120000"/>
              </a:lnSpc>
              <a:spcBef>
                <a:spcPts val="0"/>
              </a:spcBef>
              <a:spcAft>
                <a:spcPts val="0"/>
              </a:spcAft>
            </a:pPr>
            <a:r>
              <a:rPr lang="it-IT" sz="1800" dirty="0" smtClean="0">
                <a:solidFill>
                  <a:schemeClr val="bg1"/>
                </a:solidFill>
              </a:rPr>
              <a:t> Un uomo giaceva abbandonato tra i resti dell'ultima battaglia sotto le mura di Gerusalemme, città tre volte santa. Aveva ancora indosso la sua cotta bianca, di lana finissima, traversata dallo scarlatto della croce …</a:t>
            </a:r>
          </a:p>
          <a:p>
            <a:endParaRPr lang="it-IT" sz="2800" dirty="0">
              <a:solidFill>
                <a:schemeClr val="bg1"/>
              </a:solidFill>
            </a:endParaRPr>
          </a:p>
        </p:txBody>
      </p:sp>
      <p:sp>
        <p:nvSpPr>
          <p:cNvPr id="4" name="Titolo 3"/>
          <p:cNvSpPr>
            <a:spLocks noGrp="1"/>
          </p:cNvSpPr>
          <p:nvPr>
            <p:ph type="title"/>
          </p:nvPr>
        </p:nvSpPr>
        <p:spPr>
          <a:xfrm>
            <a:off x="5796136" y="4581128"/>
            <a:ext cx="3024336" cy="648072"/>
          </a:xfrm>
        </p:spPr>
        <p:txBody>
          <a:bodyPr/>
          <a:lstStyle/>
          <a:p>
            <a:r>
              <a:rPr lang="it-IT" b="0" dirty="0" smtClean="0">
                <a:solidFill>
                  <a:schemeClr val="bg1"/>
                </a:solidFill>
              </a:rPr>
              <a:t>Il dono della lebbrosa</a:t>
            </a:r>
            <a:endParaRPr lang="it-IT" b="0" dirty="0">
              <a:solidFill>
                <a:schemeClr val="bg1"/>
              </a:solidFill>
            </a:endParaRPr>
          </a:p>
        </p:txBody>
      </p:sp>
      <p:pic>
        <p:nvPicPr>
          <p:cNvPr id="6" name="Immagine 5" descr="imagesCAS0W88R.jpg"/>
          <p:cNvPicPr>
            <a:picLocks noChangeAspect="1"/>
          </p:cNvPicPr>
          <p:nvPr/>
        </p:nvPicPr>
        <p:blipFill>
          <a:blip r:embed="rId3" cstate="print"/>
          <a:stretch>
            <a:fillRect/>
          </a:stretch>
        </p:blipFill>
        <p:spPr>
          <a:xfrm>
            <a:off x="2987824" y="908720"/>
            <a:ext cx="2660047" cy="1967008"/>
          </a:xfrm>
          <a:prstGeom prst="rect">
            <a:avLst/>
          </a:prstGeom>
          <a:ln>
            <a:noFill/>
          </a:ln>
          <a:effectLst>
            <a:softEdge rad="112500"/>
          </a:effectLst>
        </p:spPr>
      </p:pic>
      <p:pic>
        <p:nvPicPr>
          <p:cNvPr id="7" name="Immagine 6" descr="jerusalem.jpg"/>
          <p:cNvPicPr>
            <a:picLocks noChangeAspect="1"/>
          </p:cNvPicPr>
          <p:nvPr/>
        </p:nvPicPr>
        <p:blipFill>
          <a:blip r:embed="rId4" cstate="print"/>
          <a:stretch>
            <a:fillRect/>
          </a:stretch>
        </p:blipFill>
        <p:spPr>
          <a:xfrm>
            <a:off x="323528" y="3861048"/>
            <a:ext cx="2881313" cy="2158365"/>
          </a:xfrm>
          <a:prstGeom prst="rect">
            <a:avLst/>
          </a:prstGeom>
          <a:ln>
            <a:noFill/>
          </a:ln>
          <a:effectLst>
            <a:softEdge rad="112500"/>
          </a:effectLst>
        </p:spPr>
      </p:pic>
      <p:pic>
        <p:nvPicPr>
          <p:cNvPr id="8" name="Immagine 7" descr="crociate.jpg"/>
          <p:cNvPicPr>
            <a:picLocks noChangeAspect="1"/>
          </p:cNvPicPr>
          <p:nvPr/>
        </p:nvPicPr>
        <p:blipFill>
          <a:blip r:embed="rId5" cstate="print"/>
          <a:stretch>
            <a:fillRect/>
          </a:stretch>
        </p:blipFill>
        <p:spPr>
          <a:xfrm>
            <a:off x="3419872" y="3284987"/>
            <a:ext cx="1676400" cy="2095500"/>
          </a:xfrm>
          <a:prstGeom prst="rect">
            <a:avLst/>
          </a:prstGeom>
          <a:ln>
            <a:noFill/>
          </a:ln>
          <a:effectLst>
            <a:softEdge rad="112500"/>
          </a:effectLst>
        </p:spPr>
      </p:pic>
    </p:spTree>
  </p:cSld>
  <p:clrMapOvr>
    <a:masterClrMapping/>
  </p:clrMapOvr>
  <p:transition spd="slow" advTm="13525">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589240"/>
            <a:ext cx="3744416" cy="634752"/>
          </a:xfrm>
        </p:spPr>
        <p:txBody>
          <a:bodyPr/>
          <a:lstStyle/>
          <a:p>
            <a:r>
              <a:rPr lang="it-IT" b="0" dirty="0" smtClean="0">
                <a:solidFill>
                  <a:schemeClr val="bg1"/>
                </a:solidFill>
              </a:rPr>
              <a:t>Natura morta napoleonica con ciliegie</a:t>
            </a:r>
            <a:endParaRPr lang="it-IT" b="0" dirty="0">
              <a:solidFill>
                <a:schemeClr val="bg1"/>
              </a:solidFill>
            </a:endParaRPr>
          </a:p>
        </p:txBody>
      </p:sp>
      <p:sp>
        <p:nvSpPr>
          <p:cNvPr id="4" name="Segnaposto testo 3"/>
          <p:cNvSpPr>
            <a:spLocks noGrp="1"/>
          </p:cNvSpPr>
          <p:nvPr>
            <p:ph type="body" sz="half" idx="2"/>
          </p:nvPr>
        </p:nvSpPr>
        <p:spPr>
          <a:xfrm>
            <a:off x="251520" y="332656"/>
            <a:ext cx="3168352" cy="5256584"/>
          </a:xfrm>
        </p:spPr>
        <p:txBody>
          <a:bodyPr>
            <a:noAutofit/>
          </a:bodyPr>
          <a:lstStyle/>
          <a:p>
            <a:pPr>
              <a:lnSpc>
                <a:spcPct val="100000"/>
              </a:lnSpc>
              <a:spcBef>
                <a:spcPts val="0"/>
              </a:spcBef>
              <a:spcAft>
                <a:spcPts val="0"/>
              </a:spcAft>
            </a:pPr>
            <a:r>
              <a:rPr lang="it-IT" sz="1400" dirty="0" smtClean="0">
                <a:solidFill>
                  <a:schemeClr val="bg1"/>
                </a:solidFill>
              </a:rPr>
              <a:t>… Approfittando di un tempo di quiete forse irripetibile, i più, prenotandosi con largo anticipo, si facevano fare il ritratto nella bottega di Mariano, che, per la verità, aveva frotte di clienti sia per la sorprendente velocità di esecuzione che per la parsimonia dei prezzi, comprendenti, oltre al ritratto, anche la cornice intagliata in noce. </a:t>
            </a:r>
          </a:p>
          <a:p>
            <a:pPr>
              <a:lnSpc>
                <a:spcPct val="100000"/>
              </a:lnSpc>
              <a:spcBef>
                <a:spcPts val="0"/>
              </a:spcBef>
              <a:spcAft>
                <a:spcPts val="0"/>
              </a:spcAft>
            </a:pPr>
            <a:r>
              <a:rPr lang="it-IT" sz="1400" dirty="0" smtClean="0">
                <a:solidFill>
                  <a:schemeClr val="bg1"/>
                </a:solidFill>
              </a:rPr>
              <a:t>I risultati erano soddisfacenti per tutti, anche in relazione alle ambientazioni originali dei ritratti dal vivo, a volte eseguiti in studio ed altre in aperta campagna.</a:t>
            </a:r>
          </a:p>
          <a:p>
            <a:pPr>
              <a:lnSpc>
                <a:spcPct val="100000"/>
              </a:lnSpc>
              <a:spcBef>
                <a:spcPts val="0"/>
              </a:spcBef>
              <a:spcAft>
                <a:spcPts val="0"/>
              </a:spcAft>
            </a:pPr>
            <a:r>
              <a:rPr lang="it-IT" sz="1400" dirty="0" smtClean="0">
                <a:solidFill>
                  <a:schemeClr val="bg1"/>
                </a:solidFill>
              </a:rPr>
              <a:t>L'inconfondibile specificità delle opere di Mariano era quella di associare ad ogni ritratto un segno della natura, pianta, frutto, fiore o animale, a cui – come spiegava con dotta dovizia di particolari a ciascuno dei clienti – si poteva attribuire non un valore simbolico generico, ma addirittura un preciso riferimento ai principi rivoluzionari …</a:t>
            </a:r>
            <a:endParaRPr lang="it-IT" sz="1400" dirty="0">
              <a:solidFill>
                <a:schemeClr val="bg1"/>
              </a:solidFill>
            </a:endParaRPr>
          </a:p>
        </p:txBody>
      </p:sp>
      <p:pic>
        <p:nvPicPr>
          <p:cNvPr id="6" name="Immagine 5" descr="Bonaparte-cherasco2.jpg"/>
          <p:cNvPicPr>
            <a:picLocks noChangeAspect="1"/>
          </p:cNvPicPr>
          <p:nvPr/>
        </p:nvPicPr>
        <p:blipFill>
          <a:blip r:embed="rId2" cstate="print"/>
          <a:stretch>
            <a:fillRect/>
          </a:stretch>
        </p:blipFill>
        <p:spPr>
          <a:xfrm rot="259396">
            <a:off x="6516216" y="476672"/>
            <a:ext cx="2306003" cy="2743200"/>
          </a:xfrm>
          <a:prstGeom prst="rect">
            <a:avLst/>
          </a:prstGeom>
          <a:ln>
            <a:noFill/>
          </a:ln>
          <a:effectLst>
            <a:softEdge rad="112500"/>
          </a:effectLst>
        </p:spPr>
      </p:pic>
      <p:pic>
        <p:nvPicPr>
          <p:cNvPr id="8" name="Immagine 7" descr="napoleone.jpg"/>
          <p:cNvPicPr>
            <a:picLocks noChangeAspect="1"/>
          </p:cNvPicPr>
          <p:nvPr/>
        </p:nvPicPr>
        <p:blipFill>
          <a:blip r:embed="rId3" cstate="print"/>
          <a:stretch>
            <a:fillRect/>
          </a:stretch>
        </p:blipFill>
        <p:spPr>
          <a:xfrm rot="190313">
            <a:off x="3410818" y="3365212"/>
            <a:ext cx="2965196" cy="2357628"/>
          </a:xfrm>
          <a:prstGeom prst="rect">
            <a:avLst/>
          </a:prstGeom>
          <a:ln>
            <a:noFill/>
          </a:ln>
          <a:effectLst>
            <a:softEdge rad="112500"/>
          </a:effectLst>
        </p:spPr>
      </p:pic>
      <p:pic>
        <p:nvPicPr>
          <p:cNvPr id="9" name="Immagine 8" descr="imagesCA5UEU2Z.jpg"/>
          <p:cNvPicPr>
            <a:picLocks noChangeAspect="1"/>
          </p:cNvPicPr>
          <p:nvPr/>
        </p:nvPicPr>
        <p:blipFill>
          <a:blip r:embed="rId4" cstate="print"/>
          <a:stretch>
            <a:fillRect/>
          </a:stretch>
        </p:blipFill>
        <p:spPr>
          <a:xfrm rot="20955441">
            <a:off x="6455330" y="3938278"/>
            <a:ext cx="2543175" cy="1800225"/>
          </a:xfrm>
          <a:prstGeom prst="rect">
            <a:avLst/>
          </a:prstGeom>
          <a:ln>
            <a:noFill/>
          </a:ln>
          <a:effectLst>
            <a:softEdge rad="112500"/>
          </a:effectLst>
        </p:spPr>
      </p:pic>
      <p:pic>
        <p:nvPicPr>
          <p:cNvPr id="10" name="Immagine 9" descr="boucher-pittore-nello-strudio.jpg"/>
          <p:cNvPicPr>
            <a:picLocks noChangeAspect="1"/>
          </p:cNvPicPr>
          <p:nvPr/>
        </p:nvPicPr>
        <p:blipFill>
          <a:blip r:embed="rId5" cstate="print"/>
          <a:stretch>
            <a:fillRect/>
          </a:stretch>
        </p:blipFill>
        <p:spPr>
          <a:xfrm rot="21390313">
            <a:off x="3642296" y="405165"/>
            <a:ext cx="2459736" cy="2647570"/>
          </a:xfrm>
          <a:prstGeom prst="rect">
            <a:avLst/>
          </a:prstGeom>
          <a:ln>
            <a:noFill/>
          </a:ln>
          <a:effectLst>
            <a:softEdge rad="112500"/>
          </a:effectLst>
        </p:spPr>
      </p:pic>
    </p:spTree>
  </p:cSld>
  <p:clrMapOvr>
    <a:masterClrMapping/>
  </p:clrMapOvr>
  <p:transition spd="slow" advTm="2326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97152"/>
            <a:ext cx="3168352" cy="490736"/>
          </a:xfrm>
        </p:spPr>
        <p:txBody>
          <a:bodyPr/>
          <a:lstStyle/>
          <a:p>
            <a:r>
              <a:rPr lang="it-IT" b="0" dirty="0" smtClean="0">
                <a:solidFill>
                  <a:schemeClr val="bg1"/>
                </a:solidFill>
              </a:rPr>
              <a:t>La monaca che amava internet</a:t>
            </a:r>
            <a:endParaRPr lang="it-IT" b="0" dirty="0">
              <a:solidFill>
                <a:schemeClr val="bg1"/>
              </a:solidFill>
            </a:endParaRPr>
          </a:p>
        </p:txBody>
      </p:sp>
      <p:pic>
        <p:nvPicPr>
          <p:cNvPr id="5" name="Segnaposto immagine 4" descr="biblioteca_seminario.jpg"/>
          <p:cNvPicPr>
            <a:picLocks noGrp="1" noChangeAspect="1"/>
          </p:cNvPicPr>
          <p:nvPr>
            <p:ph type="pic" idx="1"/>
          </p:nvPr>
        </p:nvPicPr>
        <p:blipFill>
          <a:blip r:embed="rId2" cstate="print"/>
          <a:srcRect l="10208" r="10208"/>
          <a:stretch>
            <a:fillRect/>
          </a:stretch>
        </p:blipFill>
        <p:spPr>
          <a:xfrm rot="240000">
            <a:off x="6516298" y="3361687"/>
            <a:ext cx="2274113" cy="2146300"/>
          </a:xfrm>
        </p:spPr>
      </p:pic>
      <p:sp>
        <p:nvSpPr>
          <p:cNvPr id="4" name="Segnaposto testo 3"/>
          <p:cNvSpPr>
            <a:spLocks noGrp="1"/>
          </p:cNvSpPr>
          <p:nvPr>
            <p:ph type="body" sz="half" idx="2"/>
          </p:nvPr>
        </p:nvSpPr>
        <p:spPr>
          <a:xfrm>
            <a:off x="323528" y="548680"/>
            <a:ext cx="3456384" cy="4419600"/>
          </a:xfrm>
        </p:spPr>
        <p:txBody>
          <a:bodyPr>
            <a:normAutofit fontScale="85000" lnSpcReduction="20000"/>
          </a:bodyPr>
          <a:lstStyle/>
          <a:p>
            <a:pPr>
              <a:lnSpc>
                <a:spcPct val="120000"/>
              </a:lnSpc>
              <a:spcBef>
                <a:spcPts val="0"/>
              </a:spcBef>
              <a:spcAft>
                <a:spcPts val="0"/>
              </a:spcAft>
            </a:pPr>
            <a:r>
              <a:rPr lang="it-IT" dirty="0" smtClean="0">
                <a:solidFill>
                  <a:schemeClr val="bg1"/>
                </a:solidFill>
              </a:rPr>
              <a:t>… Era stata giovane, tanto tempo prima, e, con il nome di Petra, era conosciuta come una dama un po' eccentrica, ma assai brillante e disponibile. Aveva poi visto passare guerre, dittature, aveva sofferto fame e stenti. Poi la scoperta della sua vocazione monastica. Si era donata a Dio con tutta se stessa, dividendo le sue ore tra la preghiera, il piccolo orto di erbe medicinali del monastero e la grande biblioteca.</a:t>
            </a:r>
          </a:p>
          <a:p>
            <a:r>
              <a:rPr lang="it-IT" dirty="0" smtClean="0">
                <a:solidFill>
                  <a:schemeClr val="bg1"/>
                </a:solidFill>
              </a:rPr>
              <a:t>Aveva però conservato un animo da bambina e, piena di curiosità si avvicinava ad ogni nuova invenzione (e ne aveva viste così tante di nuove!). Così, a ottanta anni passati da un bel pezzo, Suor Maria si era subito interessata a una nuova scoperta: il computer e, soprattutto, ad internet …</a:t>
            </a:r>
          </a:p>
          <a:p>
            <a:endParaRPr lang="it-IT" dirty="0"/>
          </a:p>
        </p:txBody>
      </p:sp>
      <p:pic>
        <p:nvPicPr>
          <p:cNvPr id="6" name="Immagine 5" descr="le-suore-di-clausura-aprono-un-blog-per-avvicinare-i-giovani-alla-fede.jpg"/>
          <p:cNvPicPr>
            <a:picLocks noChangeAspect="1"/>
          </p:cNvPicPr>
          <p:nvPr/>
        </p:nvPicPr>
        <p:blipFill>
          <a:blip r:embed="rId3" cstate="print"/>
          <a:stretch>
            <a:fillRect/>
          </a:stretch>
        </p:blipFill>
        <p:spPr>
          <a:xfrm rot="600000">
            <a:off x="6828763" y="855771"/>
            <a:ext cx="1990725" cy="1285875"/>
          </a:xfrm>
          <a:prstGeom prst="rect">
            <a:avLst/>
          </a:prstGeom>
          <a:ln>
            <a:noFill/>
          </a:ln>
          <a:effectLst>
            <a:softEdge rad="112500"/>
          </a:effectLst>
        </p:spPr>
      </p:pic>
      <p:pic>
        <p:nvPicPr>
          <p:cNvPr id="7" name="Immagine 6" descr="suorechiostro.jpg"/>
          <p:cNvPicPr>
            <a:picLocks noChangeAspect="1"/>
          </p:cNvPicPr>
          <p:nvPr/>
        </p:nvPicPr>
        <p:blipFill>
          <a:blip r:embed="rId4" cstate="print"/>
          <a:stretch>
            <a:fillRect/>
          </a:stretch>
        </p:blipFill>
        <p:spPr>
          <a:xfrm rot="-300000">
            <a:off x="4204513" y="2653725"/>
            <a:ext cx="2106930" cy="1573530"/>
          </a:xfrm>
          <a:prstGeom prst="rect">
            <a:avLst/>
          </a:prstGeom>
          <a:ln>
            <a:noFill/>
          </a:ln>
          <a:effectLst>
            <a:softEdge rad="112500"/>
          </a:effectLst>
        </p:spPr>
      </p:pic>
      <p:pic>
        <p:nvPicPr>
          <p:cNvPr id="8" name="Immagine 7" descr="monastero-di-Putna.jpg"/>
          <p:cNvPicPr>
            <a:picLocks noChangeAspect="1"/>
          </p:cNvPicPr>
          <p:nvPr/>
        </p:nvPicPr>
        <p:blipFill>
          <a:blip r:embed="rId5" cstate="print"/>
          <a:stretch>
            <a:fillRect/>
          </a:stretch>
        </p:blipFill>
        <p:spPr>
          <a:xfrm>
            <a:off x="4644008" y="620688"/>
            <a:ext cx="1714500" cy="1285875"/>
          </a:xfrm>
          <a:prstGeom prst="rect">
            <a:avLst/>
          </a:prstGeom>
          <a:ln>
            <a:noFill/>
          </a:ln>
          <a:effectLst>
            <a:softEdge rad="112500"/>
          </a:effectLst>
        </p:spPr>
      </p:pic>
      <p:pic>
        <p:nvPicPr>
          <p:cNvPr id="9" name="Immagine 8" descr="slanic-moldova-biserica.jpg"/>
          <p:cNvPicPr>
            <a:picLocks noChangeAspect="1"/>
          </p:cNvPicPr>
          <p:nvPr/>
        </p:nvPicPr>
        <p:blipFill>
          <a:blip r:embed="rId6" cstate="print"/>
          <a:stretch>
            <a:fillRect/>
          </a:stretch>
        </p:blipFill>
        <p:spPr>
          <a:xfrm>
            <a:off x="3635896" y="4797152"/>
            <a:ext cx="1928813" cy="1457325"/>
          </a:xfrm>
          <a:prstGeom prst="rect">
            <a:avLst/>
          </a:prstGeom>
          <a:ln>
            <a:noFill/>
          </a:ln>
          <a:effectLst>
            <a:softEdge rad="112500"/>
          </a:effectLst>
        </p:spPr>
      </p:pic>
    </p:spTree>
  </p:cSld>
  <p:clrMapOvr>
    <a:masterClrMapping/>
  </p:clrMapOvr>
  <p:transition spd="slow" advTm="19064">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abbey-garden.jpg"/>
          <p:cNvPicPr>
            <a:picLocks noGrp="1" noChangeAspect="1"/>
          </p:cNvPicPr>
          <p:nvPr>
            <p:ph idx="1"/>
          </p:nvPr>
        </p:nvPicPr>
        <p:blipFill>
          <a:blip r:embed="rId2" cstate="print"/>
          <a:stretch>
            <a:fillRect/>
          </a:stretch>
        </p:blipFill>
        <p:spPr>
          <a:xfrm>
            <a:off x="5796136" y="4941168"/>
            <a:ext cx="2095500" cy="1569720"/>
          </a:xfrm>
          <a:prstGeom prst="rect">
            <a:avLst/>
          </a:prstGeom>
          <a:ln>
            <a:noFill/>
          </a:ln>
          <a:effectLst>
            <a:softEdge rad="112500"/>
          </a:effectLst>
        </p:spPr>
      </p:pic>
      <p:pic>
        <p:nvPicPr>
          <p:cNvPr id="5" name="Immagine 4" descr="lrg-533-farm_on_lands_end.jpg"/>
          <p:cNvPicPr>
            <a:picLocks noChangeAspect="1"/>
          </p:cNvPicPr>
          <p:nvPr/>
        </p:nvPicPr>
        <p:blipFill>
          <a:blip r:embed="rId3" cstate="print"/>
          <a:stretch>
            <a:fillRect/>
          </a:stretch>
        </p:blipFill>
        <p:spPr>
          <a:xfrm>
            <a:off x="467544" y="4509120"/>
            <a:ext cx="1600200" cy="1200150"/>
          </a:xfrm>
          <a:prstGeom prst="rect">
            <a:avLst/>
          </a:prstGeom>
          <a:ln>
            <a:noFill/>
          </a:ln>
          <a:effectLst>
            <a:softEdge rad="112500"/>
          </a:effectLst>
        </p:spPr>
      </p:pic>
      <p:pic>
        <p:nvPicPr>
          <p:cNvPr id="6" name="Immagine 5" descr="2.jpg"/>
          <p:cNvPicPr>
            <a:picLocks noChangeAspect="1"/>
          </p:cNvPicPr>
          <p:nvPr/>
        </p:nvPicPr>
        <p:blipFill>
          <a:blip r:embed="rId4" cstate="print"/>
          <a:stretch>
            <a:fillRect/>
          </a:stretch>
        </p:blipFill>
        <p:spPr>
          <a:xfrm>
            <a:off x="6588224" y="2996952"/>
            <a:ext cx="2252663" cy="1687449"/>
          </a:xfrm>
          <a:prstGeom prst="rect">
            <a:avLst/>
          </a:prstGeom>
          <a:ln>
            <a:noFill/>
          </a:ln>
          <a:effectLst>
            <a:softEdge rad="112500"/>
          </a:effectLst>
        </p:spPr>
      </p:pic>
      <p:pic>
        <p:nvPicPr>
          <p:cNvPr id="7" name="Immagine 6" descr="le-isole-scilly.jpg"/>
          <p:cNvPicPr>
            <a:picLocks noChangeAspect="1"/>
          </p:cNvPicPr>
          <p:nvPr/>
        </p:nvPicPr>
        <p:blipFill>
          <a:blip r:embed="rId5" cstate="print"/>
          <a:stretch>
            <a:fillRect/>
          </a:stretch>
        </p:blipFill>
        <p:spPr>
          <a:xfrm>
            <a:off x="2555776" y="4221088"/>
            <a:ext cx="2857500" cy="2238375"/>
          </a:xfrm>
          <a:prstGeom prst="rect">
            <a:avLst/>
          </a:prstGeom>
          <a:ln>
            <a:noFill/>
          </a:ln>
          <a:effectLst>
            <a:softEdge rad="112500"/>
          </a:effectLst>
        </p:spPr>
      </p:pic>
      <p:pic>
        <p:nvPicPr>
          <p:cNvPr id="8" name="Immagine 7" descr="Tresco%20view.jpg"/>
          <p:cNvPicPr>
            <a:picLocks noChangeAspect="1"/>
          </p:cNvPicPr>
          <p:nvPr/>
        </p:nvPicPr>
        <p:blipFill>
          <a:blip r:embed="rId6" cstate="print"/>
          <a:stretch>
            <a:fillRect/>
          </a:stretch>
        </p:blipFill>
        <p:spPr>
          <a:xfrm>
            <a:off x="4788024" y="476672"/>
            <a:ext cx="3048000" cy="2286000"/>
          </a:xfrm>
          <a:prstGeom prst="rect">
            <a:avLst/>
          </a:prstGeom>
          <a:ln>
            <a:noFill/>
          </a:ln>
          <a:effectLst>
            <a:softEdge rad="112500"/>
          </a:effectLst>
        </p:spPr>
      </p:pic>
      <p:sp>
        <p:nvSpPr>
          <p:cNvPr id="9" name="CasellaDiTesto 8"/>
          <p:cNvSpPr txBox="1"/>
          <p:nvPr/>
        </p:nvSpPr>
        <p:spPr>
          <a:xfrm>
            <a:off x="395536" y="3861048"/>
            <a:ext cx="3672408" cy="369332"/>
          </a:xfrm>
          <a:prstGeom prst="rect">
            <a:avLst/>
          </a:prstGeom>
          <a:noFill/>
        </p:spPr>
        <p:txBody>
          <a:bodyPr wrap="square" rtlCol="0">
            <a:spAutoFit/>
          </a:bodyPr>
          <a:lstStyle/>
          <a:p>
            <a:r>
              <a:rPr lang="it-IT" dirty="0" smtClean="0">
                <a:solidFill>
                  <a:schemeClr val="bg1"/>
                </a:solidFill>
              </a:rPr>
              <a:t>La Contea dell’albero d’oro</a:t>
            </a:r>
            <a:endParaRPr lang="it-IT" dirty="0">
              <a:solidFill>
                <a:schemeClr val="bg1"/>
              </a:solidFill>
            </a:endParaRPr>
          </a:p>
        </p:txBody>
      </p:sp>
      <p:sp>
        <p:nvSpPr>
          <p:cNvPr id="11" name="CasellaDiTesto 10"/>
          <p:cNvSpPr txBox="1"/>
          <p:nvPr/>
        </p:nvSpPr>
        <p:spPr>
          <a:xfrm>
            <a:off x="395536" y="332656"/>
            <a:ext cx="4248472" cy="3539430"/>
          </a:xfrm>
          <a:prstGeom prst="rect">
            <a:avLst/>
          </a:prstGeom>
          <a:noFill/>
        </p:spPr>
        <p:txBody>
          <a:bodyPr wrap="square" rtlCol="0">
            <a:spAutoFit/>
          </a:bodyPr>
          <a:lstStyle/>
          <a:p>
            <a:r>
              <a:rPr lang="it-IT" sz="1400" dirty="0" smtClean="0">
                <a:solidFill>
                  <a:schemeClr val="bg1"/>
                </a:solidFill>
              </a:rPr>
              <a:t>Il battello lasciò l'ultima banchina deserta delle </a:t>
            </a:r>
            <a:r>
              <a:rPr lang="it-IT" sz="1400" dirty="0" err="1" smtClean="0">
                <a:solidFill>
                  <a:schemeClr val="bg1"/>
                </a:solidFill>
              </a:rPr>
              <a:t>Land</a:t>
            </a:r>
            <a:r>
              <a:rPr lang="it-IT" sz="1400" dirty="0" smtClean="0">
                <a:solidFill>
                  <a:schemeClr val="bg1"/>
                </a:solidFill>
              </a:rPr>
              <a:t>'s End proprio sul crinale del mattino. Era primavera inoltrata, ma la festosa scolaresca che occupava per intero la barca multicolore si era rintanata poco a poco sottocoperta per sbirciare a intermittenza quella lama crescente di luce che fendeva il docile dondolare delle onde. </a:t>
            </a:r>
            <a:br>
              <a:rPr lang="it-IT" sz="1400" dirty="0" smtClean="0">
                <a:solidFill>
                  <a:schemeClr val="bg1"/>
                </a:solidFill>
              </a:rPr>
            </a:br>
            <a:r>
              <a:rPr lang="it-IT" sz="1400" dirty="0" smtClean="0">
                <a:solidFill>
                  <a:schemeClr val="bg1"/>
                </a:solidFill>
              </a:rPr>
              <a:t>La </a:t>
            </a:r>
            <a:r>
              <a:rPr lang="it-IT" sz="1400" i="1" dirty="0" err="1" smtClean="0">
                <a:solidFill>
                  <a:schemeClr val="bg1"/>
                </a:solidFill>
              </a:rPr>
              <a:t>Grammar</a:t>
            </a:r>
            <a:r>
              <a:rPr lang="it-IT" sz="1400" dirty="0" smtClean="0">
                <a:solidFill>
                  <a:schemeClr val="bg1"/>
                </a:solidFill>
              </a:rPr>
              <a:t> </a:t>
            </a:r>
            <a:r>
              <a:rPr lang="it-IT" sz="1400" i="1" dirty="0" err="1" smtClean="0">
                <a:solidFill>
                  <a:schemeClr val="bg1"/>
                </a:solidFill>
              </a:rPr>
              <a:t>School</a:t>
            </a:r>
            <a:r>
              <a:rPr lang="it-IT" sz="1400" dirty="0" smtClean="0">
                <a:solidFill>
                  <a:schemeClr val="bg1"/>
                </a:solidFill>
              </a:rPr>
              <a:t> di Exeter era diretta alle Isole Scilly, un arcipelago minuscolo collocato dalla geografia e dal destino tra la Cornovaglia e il nulla-tutto dell'oceano. Un lembo di mondo, l'ultimo dopo le Terre della Fine, benedetto e maledetto dal gioco delle correnti marine e, per questo, paradiso delle piante e dei fiori, anche esotici, ed inferno per le navi a vela che nel corso dei secoli naufragarono inesorabilmente sulle sue coste ….</a:t>
            </a:r>
            <a:endParaRPr lang="it-IT" sz="1400" dirty="0"/>
          </a:p>
        </p:txBody>
      </p:sp>
    </p:spTree>
  </p:cSld>
  <p:clrMapOvr>
    <a:masterClrMapping/>
  </p:clrMapOvr>
  <p:transition spd="slow" advTm="16053">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joh-stu0024.jpg"/>
          <p:cNvPicPr>
            <a:picLocks noGrp="1" noChangeAspect="1"/>
          </p:cNvPicPr>
          <p:nvPr>
            <p:ph idx="1"/>
          </p:nvPr>
        </p:nvPicPr>
        <p:blipFill>
          <a:blip r:embed="rId2" cstate="print"/>
          <a:stretch>
            <a:fillRect/>
          </a:stretch>
        </p:blipFill>
        <p:spPr>
          <a:xfrm rot="240000">
            <a:off x="7730021" y="372588"/>
            <a:ext cx="1208105" cy="1810512"/>
          </a:xfrm>
          <a:prstGeom prst="rect">
            <a:avLst/>
          </a:prstGeom>
          <a:ln>
            <a:noFill/>
          </a:ln>
          <a:effectLst>
            <a:softEdge rad="112500"/>
          </a:effectLst>
        </p:spPr>
      </p:pic>
      <p:pic>
        <p:nvPicPr>
          <p:cNvPr id="5" name="Immagine 4" descr="5387939.jpg"/>
          <p:cNvPicPr>
            <a:picLocks noChangeAspect="1"/>
          </p:cNvPicPr>
          <p:nvPr/>
        </p:nvPicPr>
        <p:blipFill>
          <a:blip r:embed="rId3" cstate="print"/>
          <a:stretch>
            <a:fillRect/>
          </a:stretch>
        </p:blipFill>
        <p:spPr>
          <a:xfrm rot="120000">
            <a:off x="436513" y="387862"/>
            <a:ext cx="3205642" cy="2404231"/>
          </a:xfrm>
          <a:prstGeom prst="rect">
            <a:avLst/>
          </a:prstGeom>
          <a:ln>
            <a:noFill/>
          </a:ln>
          <a:effectLst>
            <a:softEdge rad="112500"/>
          </a:effectLst>
        </p:spPr>
      </p:pic>
      <p:pic>
        <p:nvPicPr>
          <p:cNvPr id="6" name="Immagine 5" descr="Cartesio2.jpg"/>
          <p:cNvPicPr>
            <a:picLocks noChangeAspect="1"/>
          </p:cNvPicPr>
          <p:nvPr/>
        </p:nvPicPr>
        <p:blipFill>
          <a:blip r:embed="rId4" cstate="print"/>
          <a:stretch>
            <a:fillRect/>
          </a:stretch>
        </p:blipFill>
        <p:spPr>
          <a:xfrm>
            <a:off x="971600" y="3861048"/>
            <a:ext cx="1925361" cy="2269175"/>
          </a:xfrm>
          <a:prstGeom prst="rect">
            <a:avLst/>
          </a:prstGeom>
          <a:ln>
            <a:noFill/>
          </a:ln>
          <a:effectLst>
            <a:softEdge rad="112500"/>
          </a:effectLst>
        </p:spPr>
      </p:pic>
      <p:pic>
        <p:nvPicPr>
          <p:cNvPr id="8" name="Immagine 7" descr="La-Certosa-di-Firenze-a19102685.jpg"/>
          <p:cNvPicPr>
            <a:picLocks noChangeAspect="1"/>
          </p:cNvPicPr>
          <p:nvPr/>
        </p:nvPicPr>
        <p:blipFill>
          <a:blip r:embed="rId5" cstate="print"/>
          <a:srcRect b="20255"/>
          <a:stretch>
            <a:fillRect/>
          </a:stretch>
        </p:blipFill>
        <p:spPr>
          <a:xfrm>
            <a:off x="4139952" y="3933056"/>
            <a:ext cx="3975652" cy="2409434"/>
          </a:xfrm>
          <a:prstGeom prst="rect">
            <a:avLst/>
          </a:prstGeom>
          <a:ln>
            <a:noFill/>
          </a:ln>
          <a:effectLst>
            <a:softEdge rad="112500"/>
          </a:effectLst>
        </p:spPr>
      </p:pic>
      <p:sp>
        <p:nvSpPr>
          <p:cNvPr id="9" name="CasellaDiTesto 8"/>
          <p:cNvSpPr txBox="1"/>
          <p:nvPr/>
        </p:nvSpPr>
        <p:spPr>
          <a:xfrm>
            <a:off x="3851920" y="3284984"/>
            <a:ext cx="5040560" cy="369332"/>
          </a:xfrm>
          <a:prstGeom prst="rect">
            <a:avLst/>
          </a:prstGeom>
          <a:noFill/>
        </p:spPr>
        <p:txBody>
          <a:bodyPr wrap="square" rtlCol="0">
            <a:spAutoFit/>
          </a:bodyPr>
          <a:lstStyle/>
          <a:p>
            <a:r>
              <a:rPr lang="it-IT" dirty="0" smtClean="0">
                <a:solidFill>
                  <a:schemeClr val="bg1"/>
                </a:solidFill>
              </a:rPr>
              <a:t>L’alba fiorentina di Cartesio e la pietra filosofale</a:t>
            </a:r>
            <a:endParaRPr lang="it-IT" dirty="0">
              <a:solidFill>
                <a:schemeClr val="bg1"/>
              </a:solidFill>
            </a:endParaRPr>
          </a:p>
        </p:txBody>
      </p:sp>
      <p:sp>
        <p:nvSpPr>
          <p:cNvPr id="10" name="CasellaDiTesto 9"/>
          <p:cNvSpPr txBox="1"/>
          <p:nvPr/>
        </p:nvSpPr>
        <p:spPr>
          <a:xfrm>
            <a:off x="3851920" y="260648"/>
            <a:ext cx="4032448" cy="2893100"/>
          </a:xfrm>
          <a:prstGeom prst="rect">
            <a:avLst/>
          </a:prstGeom>
          <a:noFill/>
        </p:spPr>
        <p:txBody>
          <a:bodyPr wrap="square" rtlCol="0">
            <a:spAutoFit/>
          </a:bodyPr>
          <a:lstStyle/>
          <a:p>
            <a:r>
              <a:rPr lang="it-IT" sz="1400" dirty="0" smtClean="0">
                <a:solidFill>
                  <a:schemeClr val="bg1"/>
                </a:solidFill>
              </a:rPr>
              <a:t>… Fu allora che Cartesio, alzati gli occhi al cielo con un gesto di liberazione, vide lassù, proprio sopra la valle, la maestosa e conosciuta sagoma della Certosa, con il suo corpo e la sua anima, indissolubilmente legati.</a:t>
            </a:r>
            <a:br>
              <a:rPr lang="it-IT" sz="1400" dirty="0" smtClean="0">
                <a:solidFill>
                  <a:schemeClr val="bg1"/>
                </a:solidFill>
              </a:rPr>
            </a:br>
            <a:r>
              <a:rPr lang="it-IT" sz="1400" dirty="0" smtClean="0">
                <a:solidFill>
                  <a:schemeClr val="bg1"/>
                </a:solidFill>
              </a:rPr>
              <a:t>Le campane di una vicina pieve salutavano la primizia del giorno, mentre una giovane, con in mano un grande fascio di </a:t>
            </a:r>
            <a:r>
              <a:rPr lang="it-IT" sz="1400" dirty="0" err="1" smtClean="0">
                <a:solidFill>
                  <a:schemeClr val="bg1"/>
                </a:solidFill>
              </a:rPr>
              <a:t>alchemille</a:t>
            </a:r>
            <a:r>
              <a:rPr lang="it-IT" sz="1400" dirty="0" smtClean="0">
                <a:solidFill>
                  <a:schemeClr val="bg1"/>
                </a:solidFill>
              </a:rPr>
              <a:t>, incrociò lo sparuto drappello di scienziati sogghignanti, per poi svoltare subito a destra. Solo allora tornò in mente a Cartesio che l’</a:t>
            </a:r>
            <a:r>
              <a:rPr lang="it-IT" sz="1400" dirty="0" err="1" smtClean="0">
                <a:solidFill>
                  <a:schemeClr val="bg1"/>
                </a:solidFill>
              </a:rPr>
              <a:t>alchemilla</a:t>
            </a:r>
            <a:r>
              <a:rPr lang="it-IT" sz="1400" dirty="0" smtClean="0">
                <a:solidFill>
                  <a:schemeClr val="bg1"/>
                </a:solidFill>
              </a:rPr>
              <a:t> veniva chiamata dal popolo anche mantello della Madonna. </a:t>
            </a:r>
          </a:p>
          <a:p>
            <a:r>
              <a:rPr lang="it-IT" sz="1400" dirty="0" smtClean="0">
                <a:solidFill>
                  <a:schemeClr val="bg1"/>
                </a:solidFill>
              </a:rPr>
              <a:t>La pietra filosofale poteva aspettare …</a:t>
            </a:r>
            <a:endParaRPr lang="it-IT" sz="1400" dirty="0"/>
          </a:p>
        </p:txBody>
      </p:sp>
    </p:spTree>
  </p:cSld>
  <p:clrMapOvr>
    <a:masterClrMapping/>
  </p:clrMapOvr>
  <p:transition spd="slow" advTm="15335">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95536" y="4941168"/>
            <a:ext cx="2376264" cy="490736"/>
          </a:xfrm>
        </p:spPr>
        <p:txBody>
          <a:bodyPr/>
          <a:lstStyle/>
          <a:p>
            <a:r>
              <a:rPr lang="it-IT" b="0" dirty="0" smtClean="0">
                <a:solidFill>
                  <a:schemeClr val="bg1"/>
                </a:solidFill>
              </a:rPr>
              <a:t>L’Europa in montagna</a:t>
            </a:r>
            <a:endParaRPr lang="it-IT" b="0" dirty="0">
              <a:solidFill>
                <a:schemeClr val="bg1"/>
              </a:solidFill>
            </a:endParaRPr>
          </a:p>
        </p:txBody>
      </p:sp>
      <p:pic>
        <p:nvPicPr>
          <p:cNvPr id="7" name="Segnaposto immagine 6" descr="83048_411226_rifugio_01_7644627_medium.jpg"/>
          <p:cNvPicPr>
            <a:picLocks noGrp="1" noChangeAspect="1"/>
          </p:cNvPicPr>
          <p:nvPr>
            <p:ph type="pic" idx="1"/>
          </p:nvPr>
        </p:nvPicPr>
        <p:blipFill>
          <a:blip r:embed="rId2" cstate="print">
            <a:duotone>
              <a:schemeClr val="bg2">
                <a:shade val="45000"/>
                <a:satMod val="135000"/>
              </a:schemeClr>
              <a:prstClr val="white"/>
            </a:duotone>
          </a:blip>
          <a:stretch>
            <a:fillRect/>
          </a:stretch>
        </p:blipFill>
        <p:spPr>
          <a:xfrm>
            <a:off x="6732240" y="5085184"/>
            <a:ext cx="1855409" cy="1385372"/>
          </a:xfrm>
        </p:spPr>
      </p:pic>
      <p:sp>
        <p:nvSpPr>
          <p:cNvPr id="6" name="Segnaposto testo 5"/>
          <p:cNvSpPr>
            <a:spLocks noGrp="1"/>
          </p:cNvSpPr>
          <p:nvPr>
            <p:ph type="body" sz="half" idx="2"/>
          </p:nvPr>
        </p:nvSpPr>
        <p:spPr>
          <a:xfrm>
            <a:off x="395536" y="620688"/>
            <a:ext cx="3672408" cy="4320480"/>
          </a:xfrm>
        </p:spPr>
        <p:txBody>
          <a:bodyPr>
            <a:normAutofit fontScale="92500" lnSpcReduction="10000"/>
          </a:bodyPr>
          <a:lstStyle/>
          <a:p>
            <a:pPr>
              <a:lnSpc>
                <a:spcPct val="120000"/>
              </a:lnSpc>
              <a:spcBef>
                <a:spcPts val="0"/>
              </a:spcBef>
              <a:spcAft>
                <a:spcPts val="0"/>
              </a:spcAft>
            </a:pPr>
            <a:r>
              <a:rPr lang="it-IT" sz="1500" dirty="0" smtClean="0">
                <a:solidFill>
                  <a:schemeClr val="bg1"/>
                </a:solidFill>
              </a:rPr>
              <a:t>... Per un giorno, un solo giorno, per un piccolo gruppo di persone, i confini degli stati sarebbero stati annullati, persi ancora per una volta nel vortice di un’amicizia che non conosceva barriere.</a:t>
            </a:r>
          </a:p>
          <a:p>
            <a:pPr>
              <a:lnSpc>
                <a:spcPct val="120000"/>
              </a:lnSpc>
              <a:spcBef>
                <a:spcPts val="0"/>
              </a:spcBef>
              <a:spcAft>
                <a:spcPts val="0"/>
              </a:spcAft>
            </a:pPr>
            <a:r>
              <a:rPr lang="it-IT" sz="1500" dirty="0" smtClean="0">
                <a:solidFill>
                  <a:schemeClr val="bg1"/>
                </a:solidFill>
              </a:rPr>
              <a:t>Si erano messi in cammino per tempo.</a:t>
            </a:r>
          </a:p>
          <a:p>
            <a:pPr>
              <a:lnSpc>
                <a:spcPct val="120000"/>
              </a:lnSpc>
              <a:spcBef>
                <a:spcPts val="0"/>
              </a:spcBef>
              <a:spcAft>
                <a:spcPts val="0"/>
              </a:spcAft>
            </a:pPr>
            <a:r>
              <a:rPr lang="it-IT" sz="1500" dirty="0" smtClean="0">
                <a:solidFill>
                  <a:schemeClr val="bg1"/>
                </a:solidFill>
              </a:rPr>
              <a:t>Il cuore, oppresso da tanti pensieri, piano piano si era fatto leggero. Avevano scoperto gli indizi del cuoco disseminati lungo i sentieri. Erano strani segnali che li avevano portati a discutere tra di loro, a parlare come non avevano fatto da anni.</a:t>
            </a:r>
          </a:p>
          <a:p>
            <a:pPr>
              <a:lnSpc>
                <a:spcPct val="120000"/>
              </a:lnSpc>
              <a:spcBef>
                <a:spcPts val="0"/>
              </a:spcBef>
              <a:spcAft>
                <a:spcPts val="0"/>
              </a:spcAft>
            </a:pPr>
            <a:r>
              <a:rPr lang="it-IT" sz="1500" dirty="0" smtClean="0">
                <a:solidFill>
                  <a:schemeClr val="bg1"/>
                </a:solidFill>
              </a:rPr>
              <a:t>Alla fine erano giunti, dopo l’ultimo strappo in salita, al loro rifugio.</a:t>
            </a:r>
          </a:p>
          <a:p>
            <a:pPr>
              <a:lnSpc>
                <a:spcPct val="120000"/>
              </a:lnSpc>
              <a:spcBef>
                <a:spcPts val="0"/>
              </a:spcBef>
              <a:spcAft>
                <a:spcPts val="0"/>
              </a:spcAft>
            </a:pPr>
            <a:r>
              <a:rPr lang="it-IT" sz="1500" dirty="0" smtClean="0">
                <a:solidFill>
                  <a:schemeClr val="bg1"/>
                </a:solidFill>
              </a:rPr>
              <a:t>Si sentivano solo i “rumori” della natura. Nessun segno umano. Nessuna presenza amica. Solo una scatola in legno di cirmolo era lì ad attenderli, vicino alla porta chiusa ...</a:t>
            </a:r>
          </a:p>
          <a:p>
            <a:endParaRPr lang="it-IT" sz="1400" dirty="0">
              <a:solidFill>
                <a:schemeClr val="bg1"/>
              </a:solidFill>
            </a:endParaRPr>
          </a:p>
        </p:txBody>
      </p:sp>
      <p:pic>
        <p:nvPicPr>
          <p:cNvPr id="8" name="Immagine 7" descr="20110102225114-159e5cc6.jpg"/>
          <p:cNvPicPr>
            <a:picLocks noChangeAspect="1"/>
          </p:cNvPicPr>
          <p:nvPr/>
        </p:nvPicPr>
        <p:blipFill>
          <a:blip r:embed="rId3" cstate="print"/>
          <a:stretch>
            <a:fillRect/>
          </a:stretch>
        </p:blipFill>
        <p:spPr>
          <a:xfrm rot="540000">
            <a:off x="3739835" y="4750645"/>
            <a:ext cx="2286000" cy="1508760"/>
          </a:xfrm>
          <a:prstGeom prst="rect">
            <a:avLst/>
          </a:prstGeom>
          <a:ln>
            <a:noFill/>
          </a:ln>
          <a:effectLst>
            <a:softEdge rad="112500"/>
          </a:effectLst>
        </p:spPr>
      </p:pic>
      <p:pic>
        <p:nvPicPr>
          <p:cNvPr id="9" name="Immagine 8" descr="imagesCAZCP2I9.jpg"/>
          <p:cNvPicPr>
            <a:picLocks noChangeAspect="1"/>
          </p:cNvPicPr>
          <p:nvPr/>
        </p:nvPicPr>
        <p:blipFill>
          <a:blip r:embed="rId4" cstate="print">
            <a:duotone>
              <a:prstClr val="black"/>
              <a:srgbClr val="D9C3A5">
                <a:tint val="50000"/>
                <a:satMod val="180000"/>
              </a:srgbClr>
            </a:duotone>
          </a:blip>
          <a:stretch>
            <a:fillRect/>
          </a:stretch>
        </p:blipFill>
        <p:spPr>
          <a:xfrm rot="300000">
            <a:off x="6372200" y="476672"/>
            <a:ext cx="2466975" cy="1847850"/>
          </a:xfrm>
          <a:prstGeom prst="rect">
            <a:avLst/>
          </a:prstGeom>
          <a:ln>
            <a:noFill/>
          </a:ln>
          <a:effectLst>
            <a:softEdge rad="112500"/>
          </a:effectLst>
        </p:spPr>
      </p:pic>
      <p:pic>
        <p:nvPicPr>
          <p:cNvPr id="10" name="Immagine 9" descr="PA070052.JPG"/>
          <p:cNvPicPr>
            <a:picLocks noChangeAspect="1"/>
          </p:cNvPicPr>
          <p:nvPr/>
        </p:nvPicPr>
        <p:blipFill>
          <a:blip r:embed="rId5" cstate="print"/>
          <a:stretch>
            <a:fillRect/>
          </a:stretch>
        </p:blipFill>
        <p:spPr>
          <a:xfrm rot="21254607">
            <a:off x="4139952" y="620688"/>
            <a:ext cx="1920240" cy="1440180"/>
          </a:xfrm>
          <a:prstGeom prst="rect">
            <a:avLst/>
          </a:prstGeom>
          <a:ln>
            <a:noFill/>
          </a:ln>
          <a:effectLst>
            <a:softEdge rad="112500"/>
          </a:effectLst>
        </p:spPr>
      </p:pic>
      <p:pic>
        <p:nvPicPr>
          <p:cNvPr id="12" name="Immagine 11" descr="sul-sentiero-che-porta-al-rifugio-torre-di-pisav2.jpg"/>
          <p:cNvPicPr>
            <a:picLocks noChangeAspect="1"/>
          </p:cNvPicPr>
          <p:nvPr/>
        </p:nvPicPr>
        <p:blipFill>
          <a:blip r:embed="rId6" cstate="print">
            <a:lum bright="24000" contrast="12000"/>
          </a:blip>
          <a:stretch>
            <a:fillRect/>
          </a:stretch>
        </p:blipFill>
        <p:spPr>
          <a:xfrm>
            <a:off x="1331640" y="5517232"/>
            <a:ext cx="1296619" cy="972007"/>
          </a:xfrm>
          <a:prstGeom prst="rect">
            <a:avLst/>
          </a:prstGeom>
          <a:ln>
            <a:noFill/>
          </a:ln>
          <a:effectLst>
            <a:softEdge rad="63500"/>
          </a:effectLst>
        </p:spPr>
      </p:pic>
      <p:pic>
        <p:nvPicPr>
          <p:cNvPr id="15" name="Immagine 14" descr="imagesCADB3DPZ.jpg"/>
          <p:cNvPicPr>
            <a:picLocks noChangeAspect="1"/>
          </p:cNvPicPr>
          <p:nvPr/>
        </p:nvPicPr>
        <p:blipFill>
          <a:blip r:embed="rId7" cstate="print"/>
          <a:stretch>
            <a:fillRect/>
          </a:stretch>
        </p:blipFill>
        <p:spPr>
          <a:xfrm rot="226020">
            <a:off x="7020271" y="3068959"/>
            <a:ext cx="1040130" cy="1588770"/>
          </a:xfrm>
          <a:prstGeom prst="rect">
            <a:avLst/>
          </a:prstGeom>
          <a:ln>
            <a:noFill/>
          </a:ln>
          <a:effectLst>
            <a:softEdge rad="112500"/>
          </a:effectLst>
        </p:spPr>
      </p:pic>
      <p:pic>
        <p:nvPicPr>
          <p:cNvPr id="16" name="Immagine 15" descr="f16793e3-8f51-49b3-ac96-d5d7098e2ef7.jpg"/>
          <p:cNvPicPr>
            <a:picLocks noChangeAspect="1"/>
          </p:cNvPicPr>
          <p:nvPr/>
        </p:nvPicPr>
        <p:blipFill>
          <a:blip r:embed="rId8" cstate="print"/>
          <a:stretch>
            <a:fillRect/>
          </a:stretch>
        </p:blipFill>
        <p:spPr>
          <a:xfrm rot="167619">
            <a:off x="4355976" y="2564904"/>
            <a:ext cx="1956245" cy="1698212"/>
          </a:xfrm>
          <a:prstGeom prst="rect">
            <a:avLst/>
          </a:prstGeom>
          <a:ln>
            <a:noFill/>
          </a:ln>
          <a:effectLst>
            <a:softEdge rad="112500"/>
          </a:effectLst>
        </p:spPr>
      </p:pic>
    </p:spTree>
  </p:cSld>
  <p:clrMapOvr>
    <a:masterClrMapping/>
  </p:clrMapOvr>
  <p:transition spd="slow" advTm="19999">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55568" y="5805264"/>
            <a:ext cx="3888432" cy="490736"/>
          </a:xfrm>
        </p:spPr>
        <p:txBody>
          <a:bodyPr>
            <a:normAutofit/>
          </a:bodyPr>
          <a:lstStyle/>
          <a:p>
            <a:r>
              <a:rPr lang="it-IT" b="0" dirty="0" smtClean="0">
                <a:solidFill>
                  <a:schemeClr val="bg1"/>
                </a:solidFill>
              </a:rPr>
              <a:t>L’ angelo che suonò la tromba al bue</a:t>
            </a:r>
            <a:endParaRPr lang="it-IT" b="0" dirty="0">
              <a:solidFill>
                <a:schemeClr val="bg1"/>
              </a:solidFill>
            </a:endParaRPr>
          </a:p>
        </p:txBody>
      </p:sp>
      <p:sp>
        <p:nvSpPr>
          <p:cNvPr id="4" name="Segnaposto testo 3"/>
          <p:cNvSpPr>
            <a:spLocks noGrp="1"/>
          </p:cNvSpPr>
          <p:nvPr>
            <p:ph type="body" sz="half" idx="2"/>
          </p:nvPr>
        </p:nvSpPr>
        <p:spPr>
          <a:xfrm>
            <a:off x="5364088" y="404664"/>
            <a:ext cx="3353544" cy="5472608"/>
          </a:xfrm>
        </p:spPr>
        <p:txBody>
          <a:bodyPr>
            <a:normAutofit fontScale="70000" lnSpcReduction="20000"/>
          </a:bodyPr>
          <a:lstStyle/>
          <a:p>
            <a:pPr>
              <a:lnSpc>
                <a:spcPct val="120000"/>
              </a:lnSpc>
              <a:spcBef>
                <a:spcPts val="0"/>
              </a:spcBef>
              <a:spcAft>
                <a:spcPts val="0"/>
              </a:spcAft>
            </a:pPr>
            <a:r>
              <a:rPr lang="it-IT" sz="1800" dirty="0" smtClean="0">
                <a:solidFill>
                  <a:schemeClr val="bg1"/>
                </a:solidFill>
              </a:rPr>
              <a:t>… Mentre gli accademici sezionavano i meccanismi del presepe come un grande corpo e, qua e là, i congegni erano passati in pochi attimi dalla produzione di suoni che, nella loro primitiva e involontaria armonia, toccavano il cuore ad un cupo e stridente battere di ferraglie, cacofonico e indisponente.</a:t>
            </a:r>
          </a:p>
          <a:p>
            <a:pPr>
              <a:lnSpc>
                <a:spcPct val="120000"/>
              </a:lnSpc>
              <a:spcBef>
                <a:spcPts val="0"/>
              </a:spcBef>
              <a:spcAft>
                <a:spcPts val="0"/>
              </a:spcAft>
            </a:pPr>
            <a:r>
              <a:rPr lang="it-IT" sz="1800" dirty="0" smtClean="0">
                <a:solidFill>
                  <a:schemeClr val="bg1"/>
                </a:solidFill>
              </a:rPr>
              <a:t>Alcuni personaggi del presepe si erano addirittura fermati su pose talmente sgangherate da essere ormai mere caricature: il fornaio, mulinando a vuoto la sua pala entrava e usciva con la testa dalla bocca di un forno, che anziché fumare zampillava acqua; il venditore, con il suo mulo carico di pentole, penzolava come un pendolo a testa in giù, dalla spalletta del ponte; perfino l'angelo di solito miracolosamente agganciato al tetto della capanna, per lui quasi un empireo, era finito a suonare la sua tromba all'altezza del padiglione auricolare del bue.</a:t>
            </a:r>
          </a:p>
          <a:p>
            <a:pPr>
              <a:lnSpc>
                <a:spcPct val="120000"/>
              </a:lnSpc>
              <a:spcBef>
                <a:spcPts val="0"/>
              </a:spcBef>
              <a:spcAft>
                <a:spcPts val="0"/>
              </a:spcAft>
            </a:pPr>
            <a:r>
              <a:rPr lang="it-IT" sz="1800" dirty="0" smtClean="0">
                <a:solidFill>
                  <a:schemeClr val="bg1"/>
                </a:solidFill>
              </a:rPr>
              <a:t>Quel miracolo dell'ingegno umano, mosaico di materia pesante toccata da un soffio di vita, era ridotto ad una macchina smontata, anzi rotta ….</a:t>
            </a:r>
          </a:p>
          <a:p>
            <a:endParaRPr lang="it-IT" dirty="0"/>
          </a:p>
        </p:txBody>
      </p:sp>
      <p:pic>
        <p:nvPicPr>
          <p:cNvPr id="5" name="Immagine 4" descr="Senza titolo-1_modificato-1.bmp"/>
          <p:cNvPicPr>
            <a:picLocks noChangeAspect="1"/>
          </p:cNvPicPr>
          <p:nvPr/>
        </p:nvPicPr>
        <p:blipFill>
          <a:blip r:embed="rId2" cstate="print"/>
          <a:stretch>
            <a:fillRect/>
          </a:stretch>
        </p:blipFill>
        <p:spPr>
          <a:xfrm rot="20000226">
            <a:off x="3755438" y="640461"/>
            <a:ext cx="1408373" cy="1508399"/>
          </a:xfrm>
          <a:prstGeom prst="rect">
            <a:avLst/>
          </a:prstGeom>
          <a:ln>
            <a:noFill/>
          </a:ln>
          <a:effectLst>
            <a:softEdge rad="112500"/>
          </a:effectLst>
        </p:spPr>
      </p:pic>
      <p:pic>
        <p:nvPicPr>
          <p:cNvPr id="8" name="Immagine 7" descr="presepi_nta876.jpg"/>
          <p:cNvPicPr>
            <a:picLocks noChangeAspect="1"/>
          </p:cNvPicPr>
          <p:nvPr/>
        </p:nvPicPr>
        <p:blipFill>
          <a:blip r:embed="rId3" cstate="print"/>
          <a:stretch>
            <a:fillRect/>
          </a:stretch>
        </p:blipFill>
        <p:spPr>
          <a:xfrm>
            <a:off x="3491880" y="2924944"/>
            <a:ext cx="1714500" cy="1514475"/>
          </a:xfrm>
          <a:prstGeom prst="rect">
            <a:avLst/>
          </a:prstGeom>
          <a:ln>
            <a:noFill/>
          </a:ln>
          <a:effectLst>
            <a:softEdge rad="112500"/>
          </a:effectLst>
        </p:spPr>
      </p:pic>
      <p:pic>
        <p:nvPicPr>
          <p:cNvPr id="9" name="Immagine 8" descr="presepe%20italiano.jpg"/>
          <p:cNvPicPr>
            <a:picLocks noChangeAspect="1"/>
          </p:cNvPicPr>
          <p:nvPr/>
        </p:nvPicPr>
        <p:blipFill>
          <a:blip r:embed="rId4" cstate="print"/>
          <a:stretch>
            <a:fillRect/>
          </a:stretch>
        </p:blipFill>
        <p:spPr>
          <a:xfrm>
            <a:off x="251520" y="404664"/>
            <a:ext cx="2744153" cy="2054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magine 9" descr="PiltdownMen.jpg"/>
          <p:cNvPicPr>
            <a:picLocks noChangeAspect="1"/>
          </p:cNvPicPr>
          <p:nvPr/>
        </p:nvPicPr>
        <p:blipFill>
          <a:blip r:embed="rId5" cstate="print">
            <a:duotone>
              <a:schemeClr val="bg2">
                <a:shade val="45000"/>
                <a:satMod val="135000"/>
              </a:schemeClr>
              <a:prstClr val="white"/>
            </a:duotone>
            <a:lum bright="20000" contrast="20000"/>
          </a:blip>
          <a:srcRect b="22305"/>
          <a:stretch>
            <a:fillRect/>
          </a:stretch>
        </p:blipFill>
        <p:spPr>
          <a:xfrm rot="452436">
            <a:off x="251520" y="5085184"/>
            <a:ext cx="2825750" cy="1504758"/>
          </a:xfrm>
          <a:prstGeom prst="rect">
            <a:avLst/>
          </a:prstGeom>
          <a:ln>
            <a:noFill/>
          </a:ln>
          <a:effectLst>
            <a:softEdge rad="112500"/>
          </a:effectLst>
        </p:spPr>
      </p:pic>
      <p:pic>
        <p:nvPicPr>
          <p:cNvPr id="11" name="Immagine 10" descr="463038202_b427dc838c.jpg"/>
          <p:cNvPicPr>
            <a:picLocks noChangeAspect="1"/>
          </p:cNvPicPr>
          <p:nvPr/>
        </p:nvPicPr>
        <p:blipFill>
          <a:blip r:embed="rId6" cstate="print"/>
          <a:stretch>
            <a:fillRect/>
          </a:stretch>
        </p:blipFill>
        <p:spPr>
          <a:xfrm>
            <a:off x="899592" y="3212978"/>
            <a:ext cx="2222500" cy="1666875"/>
          </a:xfrm>
          <a:prstGeom prst="rect">
            <a:avLst/>
          </a:prstGeom>
          <a:ln>
            <a:noFill/>
          </a:ln>
          <a:effectLst>
            <a:softEdge rad="112500"/>
          </a:effectLst>
        </p:spPr>
      </p:pic>
      <p:pic>
        <p:nvPicPr>
          <p:cNvPr id="12" name="Immagine 11" descr="capricci_bambino_big.jpg"/>
          <p:cNvPicPr>
            <a:picLocks noChangeAspect="1"/>
          </p:cNvPicPr>
          <p:nvPr/>
        </p:nvPicPr>
        <p:blipFill>
          <a:blip r:embed="rId7" cstate="print"/>
          <a:srcRect l="12011"/>
          <a:stretch>
            <a:fillRect/>
          </a:stretch>
        </p:blipFill>
        <p:spPr>
          <a:xfrm rot="21335431">
            <a:off x="3694408" y="4942215"/>
            <a:ext cx="1582322" cy="762000"/>
          </a:xfrm>
          <a:prstGeom prst="rect">
            <a:avLst/>
          </a:prstGeom>
          <a:ln>
            <a:noFill/>
          </a:ln>
          <a:effectLst>
            <a:softEdge rad="112500"/>
          </a:effectLst>
        </p:spPr>
      </p:pic>
    </p:spTree>
  </p:cSld>
  <p:clrMapOvr>
    <a:masterClrMapping/>
  </p:clrMapOvr>
  <p:transition spd="slow" advTm="22214">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27576" y="5589240"/>
            <a:ext cx="3816424" cy="562744"/>
          </a:xfrm>
        </p:spPr>
        <p:txBody>
          <a:bodyPr/>
          <a:lstStyle/>
          <a:p>
            <a:r>
              <a:rPr lang="it-IT" b="0" dirty="0" smtClean="0">
                <a:solidFill>
                  <a:schemeClr val="bg1"/>
                </a:solidFill>
              </a:rPr>
              <a:t>Lasciamo al cigno il tempo del ritorno</a:t>
            </a:r>
            <a:endParaRPr lang="it-IT" b="0" dirty="0">
              <a:solidFill>
                <a:schemeClr val="bg1"/>
              </a:solidFill>
            </a:endParaRPr>
          </a:p>
        </p:txBody>
      </p:sp>
      <p:sp>
        <p:nvSpPr>
          <p:cNvPr id="4" name="Segnaposto testo 3"/>
          <p:cNvSpPr>
            <a:spLocks noGrp="1"/>
          </p:cNvSpPr>
          <p:nvPr>
            <p:ph type="body" sz="half" idx="2"/>
          </p:nvPr>
        </p:nvSpPr>
        <p:spPr>
          <a:xfrm>
            <a:off x="6156176" y="476672"/>
            <a:ext cx="2808312" cy="5184576"/>
          </a:xfrm>
        </p:spPr>
        <p:txBody>
          <a:bodyPr>
            <a:noAutofit/>
          </a:bodyPr>
          <a:lstStyle/>
          <a:p>
            <a:pPr>
              <a:lnSpc>
                <a:spcPct val="100000"/>
              </a:lnSpc>
              <a:spcBef>
                <a:spcPts val="0"/>
              </a:spcBef>
              <a:spcAft>
                <a:spcPts val="0"/>
              </a:spcAft>
            </a:pPr>
            <a:r>
              <a:rPr lang="it-IT" sz="1400" dirty="0" smtClean="0">
                <a:solidFill>
                  <a:schemeClr val="bg1"/>
                </a:solidFill>
              </a:rPr>
              <a:t>La Corona inglese, da tempo immemorabile, proteggeva sotto ogni forma, anche legale, la proprietà dei cigni del Tamigi, affidandone la custodia alla Compagnia, che, ogni anno – come erano soliti affermare i suoi membri più autorevoli - aveva l'onore, su mandato diretto della Monarchia, di marcare solo cigni bianchi di una purezza tutta particolare.</a:t>
            </a:r>
          </a:p>
          <a:p>
            <a:pPr>
              <a:lnSpc>
                <a:spcPct val="100000"/>
              </a:lnSpc>
              <a:spcBef>
                <a:spcPts val="0"/>
              </a:spcBef>
              <a:spcAft>
                <a:spcPts val="0"/>
              </a:spcAft>
            </a:pPr>
            <a:r>
              <a:rPr lang="it-IT" sz="1400" dirty="0" smtClean="0">
                <a:solidFill>
                  <a:schemeClr val="bg1"/>
                </a:solidFill>
              </a:rPr>
              <a:t>Purtroppo però i cigni erano ridotti a pochissimi esemplari, fattisi ormai sempre più rari e soggetti a continui furti. Addirittura, i motivi rimangono incogniti, si era passati a rubare perfino le uova. </a:t>
            </a:r>
          </a:p>
          <a:p>
            <a:pPr>
              <a:lnSpc>
                <a:spcPct val="100000"/>
              </a:lnSpc>
              <a:spcBef>
                <a:spcPts val="0"/>
              </a:spcBef>
              <a:spcAft>
                <a:spcPts val="0"/>
              </a:spcAft>
            </a:pPr>
            <a:r>
              <a:rPr lang="it-IT" sz="1400" dirty="0" smtClean="0">
                <a:solidFill>
                  <a:schemeClr val="bg1"/>
                </a:solidFill>
              </a:rPr>
              <a:t>Ed arrivò il tempo che anche l'ultimo uovo dell'unica coppia di cigni rimasti scomparisse nel nulla …</a:t>
            </a:r>
          </a:p>
        </p:txBody>
      </p:sp>
      <p:pic>
        <p:nvPicPr>
          <p:cNvPr id="5" name="Immagine 4" descr="004541-cygnus_olor-mute_swan-cigno_reale[1].jpg"/>
          <p:cNvPicPr>
            <a:picLocks noChangeAspect="1"/>
          </p:cNvPicPr>
          <p:nvPr/>
        </p:nvPicPr>
        <p:blipFill>
          <a:blip r:embed="rId2" cstate="print"/>
          <a:srcRect t="3150"/>
          <a:stretch>
            <a:fillRect/>
          </a:stretch>
        </p:blipFill>
        <p:spPr>
          <a:xfrm rot="20844607">
            <a:off x="331564" y="4556887"/>
            <a:ext cx="2606040" cy="1682633"/>
          </a:xfrm>
          <a:prstGeom prst="rect">
            <a:avLst/>
          </a:prstGeom>
          <a:ln>
            <a:noFill/>
          </a:ln>
          <a:effectLst>
            <a:softEdge rad="112500"/>
          </a:effectLst>
        </p:spPr>
      </p:pic>
      <p:pic>
        <p:nvPicPr>
          <p:cNvPr id="6" name="Immagine 5" descr="cigno2.jpg"/>
          <p:cNvPicPr>
            <a:picLocks noChangeAspect="1"/>
          </p:cNvPicPr>
          <p:nvPr/>
        </p:nvPicPr>
        <p:blipFill>
          <a:blip r:embed="rId3" cstate="print"/>
          <a:stretch>
            <a:fillRect/>
          </a:stretch>
        </p:blipFill>
        <p:spPr>
          <a:xfrm rot="20957361">
            <a:off x="405860" y="430235"/>
            <a:ext cx="1998250" cy="1848231"/>
          </a:xfrm>
          <a:prstGeom prst="rect">
            <a:avLst/>
          </a:prstGeom>
          <a:ln>
            <a:noFill/>
          </a:ln>
          <a:effectLst>
            <a:softEdge rad="112500"/>
          </a:effectLst>
        </p:spPr>
      </p:pic>
      <p:pic>
        <p:nvPicPr>
          <p:cNvPr id="7" name="Immagine 6" descr="La-mia-Londra-11-a18531954.jpg"/>
          <p:cNvPicPr>
            <a:picLocks noChangeAspect="1"/>
          </p:cNvPicPr>
          <p:nvPr/>
        </p:nvPicPr>
        <p:blipFill>
          <a:blip r:embed="rId4" cstate="print"/>
          <a:stretch>
            <a:fillRect/>
          </a:stretch>
        </p:blipFill>
        <p:spPr>
          <a:xfrm>
            <a:off x="3059832" y="404664"/>
            <a:ext cx="3048000" cy="2127504"/>
          </a:xfrm>
          <a:prstGeom prst="rect">
            <a:avLst/>
          </a:prstGeom>
          <a:ln>
            <a:noFill/>
          </a:ln>
          <a:effectLst>
            <a:softEdge rad="112500"/>
          </a:effectLst>
        </p:spPr>
      </p:pic>
      <p:pic>
        <p:nvPicPr>
          <p:cNvPr id="10" name="Immagine 9" descr="6.jpg"/>
          <p:cNvPicPr>
            <a:picLocks noChangeAspect="1"/>
          </p:cNvPicPr>
          <p:nvPr/>
        </p:nvPicPr>
        <p:blipFill>
          <a:blip r:embed="rId5" cstate="print"/>
          <a:stretch>
            <a:fillRect/>
          </a:stretch>
        </p:blipFill>
        <p:spPr>
          <a:xfrm>
            <a:off x="3635896" y="2780928"/>
            <a:ext cx="2453640" cy="1600200"/>
          </a:xfrm>
          <a:prstGeom prst="rect">
            <a:avLst/>
          </a:prstGeom>
          <a:ln>
            <a:noFill/>
          </a:ln>
          <a:effectLst>
            <a:softEdge rad="112500"/>
          </a:effectLst>
        </p:spPr>
      </p:pic>
      <p:pic>
        <p:nvPicPr>
          <p:cNvPr id="11" name="Immagine 10" descr="138B1101.jpg"/>
          <p:cNvPicPr>
            <a:picLocks noChangeAspect="1"/>
          </p:cNvPicPr>
          <p:nvPr/>
        </p:nvPicPr>
        <p:blipFill>
          <a:blip r:embed="rId6" cstate="print"/>
          <a:stretch>
            <a:fillRect/>
          </a:stretch>
        </p:blipFill>
        <p:spPr>
          <a:xfrm>
            <a:off x="2987824" y="4725144"/>
            <a:ext cx="2252663" cy="1884045"/>
          </a:xfrm>
          <a:prstGeom prst="rect">
            <a:avLst/>
          </a:prstGeom>
          <a:ln>
            <a:noFill/>
          </a:ln>
          <a:effectLst>
            <a:softEdge rad="112500"/>
          </a:effectLst>
        </p:spPr>
      </p:pic>
      <p:pic>
        <p:nvPicPr>
          <p:cNvPr id="12" name="Immagine 11" descr="6634360-stile-retr-battello-a-fiume-tamigi.jpg"/>
          <p:cNvPicPr>
            <a:picLocks noChangeAspect="1"/>
          </p:cNvPicPr>
          <p:nvPr/>
        </p:nvPicPr>
        <p:blipFill>
          <a:blip r:embed="rId7" cstate="print">
            <a:duotone>
              <a:prstClr val="black"/>
              <a:srgbClr val="D9C3A5">
                <a:tint val="50000"/>
                <a:satMod val="180000"/>
              </a:srgbClr>
            </a:duotone>
            <a:lum bright="17000" contrast="-25000"/>
          </a:blip>
          <a:stretch>
            <a:fillRect/>
          </a:stretch>
        </p:blipFill>
        <p:spPr>
          <a:xfrm>
            <a:off x="467544" y="2564904"/>
            <a:ext cx="2476500" cy="1653064"/>
          </a:xfrm>
          <a:prstGeom prst="rect">
            <a:avLst/>
          </a:prstGeom>
          <a:ln>
            <a:noFill/>
          </a:ln>
          <a:effectLst>
            <a:softEdge rad="112500"/>
          </a:effectLst>
        </p:spPr>
      </p:pic>
    </p:spTree>
  </p:cSld>
  <p:clrMapOvr>
    <a:masterClrMapping/>
  </p:clrMapOvr>
  <p:transition spd="slow" advTm="17363">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949280"/>
            <a:ext cx="1728192" cy="490736"/>
          </a:xfrm>
        </p:spPr>
        <p:txBody>
          <a:bodyPr/>
          <a:lstStyle/>
          <a:p>
            <a:r>
              <a:rPr lang="it-IT" b="0" dirty="0" smtClean="0">
                <a:solidFill>
                  <a:schemeClr val="bg1"/>
                </a:solidFill>
              </a:rPr>
              <a:t>Mastro Berillo</a:t>
            </a:r>
            <a:endParaRPr lang="it-IT" b="0" dirty="0">
              <a:solidFill>
                <a:schemeClr val="bg1"/>
              </a:solidFill>
            </a:endParaRPr>
          </a:p>
        </p:txBody>
      </p:sp>
      <p:sp>
        <p:nvSpPr>
          <p:cNvPr id="4" name="Segnaposto testo 3"/>
          <p:cNvSpPr>
            <a:spLocks noGrp="1"/>
          </p:cNvSpPr>
          <p:nvPr>
            <p:ph type="body" sz="half" idx="2"/>
          </p:nvPr>
        </p:nvSpPr>
        <p:spPr>
          <a:xfrm>
            <a:off x="251520" y="404664"/>
            <a:ext cx="2736304" cy="5688632"/>
          </a:xfrm>
        </p:spPr>
        <p:txBody>
          <a:bodyPr>
            <a:noAutofit/>
          </a:bodyPr>
          <a:lstStyle/>
          <a:p>
            <a:pPr>
              <a:lnSpc>
                <a:spcPct val="100000"/>
              </a:lnSpc>
            </a:pPr>
            <a:r>
              <a:rPr lang="it-IT" sz="1400" dirty="0" smtClean="0">
                <a:solidFill>
                  <a:schemeClr val="bg1"/>
                </a:solidFill>
              </a:rPr>
              <a:t>… Chi volesse toccare con mano cosa fosse ancora l'Impero austro-ungarico nonostante il suo disfacimento, doveva, almeno una volta nella vita, immergersi in questa piazza delle meraviglie: un inverosimile ventaglio di colori, lingue e dialetti che sfuggivano ad ogni positiva classificazione, la rappresentazione plastica della più colossale piramide sociale mai vista. Ogni tanto, nel suo solito defilato angolino, scendeva al mercato della Domenica anche Mastro Berillo – così lo chiamavano – un mercante dall'età indefinibile, balcanico dall'aspetto, elegante nella sua estrema libertà, rivelata per intero dai suoi coloratissimi corpetti floreali.</a:t>
            </a:r>
          </a:p>
          <a:p>
            <a:pPr>
              <a:lnSpc>
                <a:spcPct val="100000"/>
              </a:lnSpc>
              <a:spcBef>
                <a:spcPts val="0"/>
              </a:spcBef>
              <a:spcAft>
                <a:spcPts val="0"/>
              </a:spcAft>
            </a:pPr>
            <a:r>
              <a:rPr lang="it-IT" sz="1400" dirty="0" smtClean="0">
                <a:solidFill>
                  <a:schemeClr val="bg1"/>
                </a:solidFill>
              </a:rPr>
              <a:t>Quella che descriviamo, per quanto accadde a Vienna, fu una Domenica irripetibile …</a:t>
            </a:r>
            <a:endParaRPr lang="it-IT" sz="1400" dirty="0">
              <a:solidFill>
                <a:schemeClr val="bg1"/>
              </a:solidFill>
            </a:endParaRPr>
          </a:p>
        </p:txBody>
      </p:sp>
      <p:pic>
        <p:nvPicPr>
          <p:cNvPr id="5" name="Immagine 4" descr="mercato_antico.jpg"/>
          <p:cNvPicPr>
            <a:picLocks noChangeAspect="1"/>
          </p:cNvPicPr>
          <p:nvPr/>
        </p:nvPicPr>
        <p:blipFill>
          <a:blip r:embed="rId2" cstate="print"/>
          <a:srcRect b="11579"/>
          <a:stretch>
            <a:fillRect/>
          </a:stretch>
        </p:blipFill>
        <p:spPr>
          <a:xfrm>
            <a:off x="5220072" y="620688"/>
            <a:ext cx="3646810" cy="1401977"/>
          </a:xfrm>
          <a:prstGeom prst="rect">
            <a:avLst/>
          </a:prstGeom>
          <a:ln>
            <a:noFill/>
          </a:ln>
          <a:effectLst>
            <a:softEdge rad="112500"/>
          </a:effectLst>
        </p:spPr>
      </p:pic>
      <p:pic>
        <p:nvPicPr>
          <p:cNvPr id="7" name="Immagine 6" descr="Img0002_01.JPG"/>
          <p:cNvPicPr>
            <a:picLocks noChangeAspect="1"/>
          </p:cNvPicPr>
          <p:nvPr/>
        </p:nvPicPr>
        <p:blipFill>
          <a:blip r:embed="rId3" cstate="print"/>
          <a:stretch>
            <a:fillRect/>
          </a:stretch>
        </p:blipFill>
        <p:spPr>
          <a:xfrm>
            <a:off x="6228184" y="4725144"/>
            <a:ext cx="2438400" cy="1621536"/>
          </a:xfrm>
          <a:prstGeom prst="rect">
            <a:avLst/>
          </a:prstGeom>
          <a:ln>
            <a:noFill/>
          </a:ln>
          <a:effectLst>
            <a:softEdge rad="112500"/>
          </a:effectLst>
        </p:spPr>
      </p:pic>
      <p:pic>
        <p:nvPicPr>
          <p:cNvPr id="8" name="Immagine 7" descr="Vienna-Cathedral-View.jpg"/>
          <p:cNvPicPr>
            <a:picLocks noChangeAspect="1"/>
          </p:cNvPicPr>
          <p:nvPr/>
        </p:nvPicPr>
        <p:blipFill>
          <a:blip r:embed="rId4" cstate="print">
            <a:duotone>
              <a:prstClr val="black"/>
              <a:srgbClr val="D9C3A5">
                <a:tint val="50000"/>
                <a:satMod val="180000"/>
              </a:srgbClr>
            </a:duotone>
          </a:blip>
          <a:stretch>
            <a:fillRect/>
          </a:stretch>
        </p:blipFill>
        <p:spPr>
          <a:xfrm>
            <a:off x="3347864" y="1052736"/>
            <a:ext cx="1807083" cy="2279904"/>
          </a:xfrm>
          <a:prstGeom prst="rect">
            <a:avLst/>
          </a:prstGeom>
          <a:ln>
            <a:noFill/>
          </a:ln>
          <a:effectLst>
            <a:softEdge rad="112500"/>
          </a:effectLst>
        </p:spPr>
      </p:pic>
      <p:pic>
        <p:nvPicPr>
          <p:cNvPr id="10" name="Immagine 9" descr="budapest.jpg"/>
          <p:cNvPicPr>
            <a:picLocks noChangeAspect="1"/>
          </p:cNvPicPr>
          <p:nvPr/>
        </p:nvPicPr>
        <p:blipFill>
          <a:blip r:embed="rId5" cstate="print"/>
          <a:stretch>
            <a:fillRect/>
          </a:stretch>
        </p:blipFill>
        <p:spPr>
          <a:xfrm>
            <a:off x="6372200" y="2348880"/>
            <a:ext cx="2257425" cy="1885950"/>
          </a:xfrm>
          <a:prstGeom prst="rect">
            <a:avLst/>
          </a:prstGeom>
          <a:ln>
            <a:noFill/>
          </a:ln>
          <a:effectLst>
            <a:softEdge rad="112500"/>
          </a:effectLst>
        </p:spPr>
      </p:pic>
      <p:pic>
        <p:nvPicPr>
          <p:cNvPr id="11" name="Immagine 10" descr="cafe-sperl.jpg"/>
          <p:cNvPicPr>
            <a:picLocks noChangeAspect="1"/>
          </p:cNvPicPr>
          <p:nvPr/>
        </p:nvPicPr>
        <p:blipFill>
          <a:blip r:embed="rId6" cstate="print"/>
          <a:stretch>
            <a:fillRect/>
          </a:stretch>
        </p:blipFill>
        <p:spPr>
          <a:xfrm>
            <a:off x="2987824" y="3717032"/>
            <a:ext cx="2942082" cy="1978152"/>
          </a:xfrm>
          <a:prstGeom prst="rect">
            <a:avLst/>
          </a:prstGeom>
          <a:ln>
            <a:noFill/>
          </a:ln>
          <a:effectLst>
            <a:softEdge rad="112500"/>
          </a:effectLst>
        </p:spPr>
      </p:pic>
    </p:spTree>
  </p:cSld>
  <p:clrMapOvr>
    <a:masterClrMapping/>
  </p:clrMapOvr>
  <p:transition spd="slow" advTm="21575">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6093296"/>
            <a:ext cx="3312368" cy="490736"/>
          </a:xfrm>
        </p:spPr>
        <p:txBody>
          <a:bodyPr/>
          <a:lstStyle/>
          <a:p>
            <a:r>
              <a:rPr lang="it-IT" b="0" dirty="0" smtClean="0">
                <a:solidFill>
                  <a:schemeClr val="bg1"/>
                </a:solidFill>
              </a:rPr>
              <a:t>Il giovane mercante di </a:t>
            </a:r>
            <a:r>
              <a:rPr lang="it-IT" b="0" i="1" dirty="0" err="1" smtClean="0">
                <a:solidFill>
                  <a:schemeClr val="bg1"/>
                </a:solidFill>
              </a:rPr>
              <a:t>black</a:t>
            </a:r>
            <a:r>
              <a:rPr lang="it-IT" b="0" i="1" dirty="0" smtClean="0">
                <a:solidFill>
                  <a:schemeClr val="bg1"/>
                </a:solidFill>
              </a:rPr>
              <a:t> </a:t>
            </a:r>
            <a:r>
              <a:rPr lang="it-IT" b="0" i="1" dirty="0" err="1" smtClean="0">
                <a:solidFill>
                  <a:schemeClr val="bg1"/>
                </a:solidFill>
              </a:rPr>
              <a:t>brick</a:t>
            </a:r>
            <a:endParaRPr lang="it-IT" b="0" dirty="0">
              <a:solidFill>
                <a:schemeClr val="bg1"/>
              </a:solidFill>
            </a:endParaRPr>
          </a:p>
        </p:txBody>
      </p:sp>
      <p:sp>
        <p:nvSpPr>
          <p:cNvPr id="4" name="Segnaposto testo 3"/>
          <p:cNvSpPr>
            <a:spLocks noGrp="1"/>
          </p:cNvSpPr>
          <p:nvPr>
            <p:ph type="body" sz="half" idx="2"/>
          </p:nvPr>
        </p:nvSpPr>
        <p:spPr>
          <a:xfrm>
            <a:off x="6156176" y="404664"/>
            <a:ext cx="2880320" cy="5760640"/>
          </a:xfrm>
        </p:spPr>
        <p:txBody>
          <a:bodyPr>
            <a:noAutofit/>
          </a:bodyPr>
          <a:lstStyle/>
          <a:p>
            <a:pPr>
              <a:lnSpc>
                <a:spcPct val="100000"/>
              </a:lnSpc>
              <a:spcBef>
                <a:spcPts val="0"/>
              </a:spcBef>
              <a:spcAft>
                <a:spcPts val="0"/>
              </a:spcAft>
            </a:pPr>
            <a:r>
              <a:rPr lang="it-IT" sz="1400" dirty="0" smtClean="0">
                <a:solidFill>
                  <a:schemeClr val="bg1"/>
                </a:solidFill>
              </a:rPr>
              <a:t>… Il racconto fu lungo: traversò gli altopiani più estesi e le montagne più impenetrabili; fece correre in modo anomalo il tempo delle varie generazioni e usò iperboli altisonanti per descrivere le saghe delle famiglie indimenticate. Alla fine si fermò sulla storia di un piccolo regno, né troppo lontano né troppo vicino da </a:t>
            </a:r>
            <a:r>
              <a:rPr lang="it-IT" sz="1400" dirty="0" err="1" smtClean="0">
                <a:solidFill>
                  <a:schemeClr val="bg1"/>
                </a:solidFill>
              </a:rPr>
              <a:t>Kangding</a:t>
            </a:r>
            <a:r>
              <a:rPr lang="it-IT" sz="1400" dirty="0" smtClean="0">
                <a:solidFill>
                  <a:schemeClr val="bg1"/>
                </a:solidFill>
              </a:rPr>
              <a:t>, che stava da sempre resistendo contro tutti coloro che volevano privarlo della libertà. Nonostante attacchi e deportazioni, nonostante molti dei suoi figli e delle sue figlie fossero stati venduti come schiavi in tutte le terre circostanti, orgoglio, indipendenza e amore per la libertà non furono mai traditi.</a:t>
            </a:r>
          </a:p>
          <a:p>
            <a:pPr>
              <a:lnSpc>
                <a:spcPct val="100000"/>
              </a:lnSpc>
              <a:spcBef>
                <a:spcPts val="0"/>
              </a:spcBef>
              <a:spcAft>
                <a:spcPts val="0"/>
              </a:spcAft>
            </a:pPr>
            <a:r>
              <a:rPr lang="it-IT" sz="1400" dirty="0" smtClean="0">
                <a:solidFill>
                  <a:schemeClr val="bg1"/>
                </a:solidFill>
              </a:rPr>
              <a:t>Una delle loro principali fonti di ricchezza era la produzione di </a:t>
            </a:r>
            <a:r>
              <a:rPr lang="it-IT" sz="1400" i="1" dirty="0" err="1" smtClean="0">
                <a:solidFill>
                  <a:schemeClr val="bg1"/>
                </a:solidFill>
              </a:rPr>
              <a:t>black</a:t>
            </a:r>
            <a:r>
              <a:rPr lang="it-IT" sz="1400" i="1" dirty="0" smtClean="0">
                <a:solidFill>
                  <a:schemeClr val="bg1"/>
                </a:solidFill>
              </a:rPr>
              <a:t> </a:t>
            </a:r>
            <a:r>
              <a:rPr lang="it-IT" sz="1400" i="1" dirty="0" err="1" smtClean="0">
                <a:solidFill>
                  <a:schemeClr val="bg1"/>
                </a:solidFill>
              </a:rPr>
              <a:t>brick</a:t>
            </a:r>
            <a:r>
              <a:rPr lang="it-IT" sz="1400" dirty="0" smtClean="0">
                <a:solidFill>
                  <a:schemeClr val="bg1"/>
                </a:solidFill>
              </a:rPr>
              <a:t>, senza dubbio, per qualità, presentazione, stagionatura, in assoluto il miglior tè del suo genere …</a:t>
            </a:r>
          </a:p>
        </p:txBody>
      </p:sp>
      <p:pic>
        <p:nvPicPr>
          <p:cNvPr id="5" name="Immagine 4" descr="5069534844_2ef75ebf05.jpg"/>
          <p:cNvPicPr>
            <a:picLocks noChangeAspect="1"/>
          </p:cNvPicPr>
          <p:nvPr/>
        </p:nvPicPr>
        <p:blipFill>
          <a:blip r:embed="rId2" cstate="print"/>
          <a:stretch>
            <a:fillRect/>
          </a:stretch>
        </p:blipFill>
        <p:spPr>
          <a:xfrm rot="713368">
            <a:off x="360211" y="5051952"/>
            <a:ext cx="1905000" cy="1253490"/>
          </a:xfrm>
          <a:prstGeom prst="rect">
            <a:avLst/>
          </a:prstGeom>
          <a:ln>
            <a:noFill/>
          </a:ln>
          <a:effectLst>
            <a:softEdge rad="112500"/>
          </a:effectLst>
        </p:spPr>
      </p:pic>
      <p:pic>
        <p:nvPicPr>
          <p:cNvPr id="6" name="Immagine 5" descr="BlackTeaBrick.jpg"/>
          <p:cNvPicPr>
            <a:picLocks noChangeAspect="1"/>
          </p:cNvPicPr>
          <p:nvPr/>
        </p:nvPicPr>
        <p:blipFill>
          <a:blip r:embed="rId3" cstate="print"/>
          <a:stretch>
            <a:fillRect/>
          </a:stretch>
        </p:blipFill>
        <p:spPr>
          <a:xfrm rot="20725374">
            <a:off x="410534" y="358791"/>
            <a:ext cx="1613306" cy="2042160"/>
          </a:xfrm>
          <a:prstGeom prst="rect">
            <a:avLst/>
          </a:prstGeom>
          <a:ln>
            <a:noFill/>
          </a:ln>
          <a:effectLst>
            <a:softEdge rad="112500"/>
          </a:effectLst>
        </p:spPr>
      </p:pic>
      <p:pic>
        <p:nvPicPr>
          <p:cNvPr id="7" name="Immagine 6" descr="DSC01311-150x150.jpg"/>
          <p:cNvPicPr>
            <a:picLocks noChangeAspect="1"/>
          </p:cNvPicPr>
          <p:nvPr/>
        </p:nvPicPr>
        <p:blipFill>
          <a:blip r:embed="rId4" cstate="print"/>
          <a:stretch>
            <a:fillRect/>
          </a:stretch>
        </p:blipFill>
        <p:spPr>
          <a:xfrm>
            <a:off x="323528" y="2852936"/>
            <a:ext cx="1428750" cy="1428750"/>
          </a:xfrm>
          <a:prstGeom prst="rect">
            <a:avLst/>
          </a:prstGeom>
          <a:ln>
            <a:noFill/>
          </a:ln>
          <a:effectLst>
            <a:softEdge rad="112500"/>
          </a:effectLst>
        </p:spPr>
      </p:pic>
      <p:pic>
        <p:nvPicPr>
          <p:cNvPr id="9" name="Immagine 8" descr="CinaMarco%20005.png"/>
          <p:cNvPicPr>
            <a:picLocks noChangeAspect="1"/>
          </p:cNvPicPr>
          <p:nvPr/>
        </p:nvPicPr>
        <p:blipFill>
          <a:blip r:embed="rId5" cstate="print"/>
          <a:stretch>
            <a:fillRect/>
          </a:stretch>
        </p:blipFill>
        <p:spPr>
          <a:xfrm>
            <a:off x="2267744" y="404664"/>
            <a:ext cx="2469588" cy="1765588"/>
          </a:xfrm>
          <a:prstGeom prst="rect">
            <a:avLst/>
          </a:prstGeom>
          <a:ln>
            <a:noFill/>
          </a:ln>
          <a:effectLst>
            <a:softEdge rad="112500"/>
          </a:effectLst>
        </p:spPr>
      </p:pic>
      <p:pic>
        <p:nvPicPr>
          <p:cNvPr id="10" name="Immagine 9" descr="the-british-library-gallery.jpg"/>
          <p:cNvPicPr>
            <a:picLocks noChangeAspect="1"/>
          </p:cNvPicPr>
          <p:nvPr/>
        </p:nvPicPr>
        <p:blipFill>
          <a:blip r:embed="rId6" cstate="print"/>
          <a:stretch>
            <a:fillRect/>
          </a:stretch>
        </p:blipFill>
        <p:spPr>
          <a:xfrm>
            <a:off x="4355976" y="3068960"/>
            <a:ext cx="1680210" cy="3000375"/>
          </a:xfrm>
          <a:prstGeom prst="rect">
            <a:avLst/>
          </a:prstGeom>
          <a:ln>
            <a:noFill/>
          </a:ln>
          <a:effectLst>
            <a:softEdge rad="112500"/>
          </a:effectLst>
        </p:spPr>
      </p:pic>
      <p:pic>
        <p:nvPicPr>
          <p:cNvPr id="11" name="Immagine 10" descr="cutty%20sark.jpg"/>
          <p:cNvPicPr>
            <a:picLocks noChangeAspect="1"/>
          </p:cNvPicPr>
          <p:nvPr/>
        </p:nvPicPr>
        <p:blipFill>
          <a:blip r:embed="rId7" cstate="print"/>
          <a:stretch>
            <a:fillRect/>
          </a:stretch>
        </p:blipFill>
        <p:spPr>
          <a:xfrm>
            <a:off x="2267744" y="2348880"/>
            <a:ext cx="1560195" cy="2392299"/>
          </a:xfrm>
          <a:prstGeom prst="rect">
            <a:avLst/>
          </a:prstGeom>
          <a:ln>
            <a:noFill/>
          </a:ln>
          <a:effectLst>
            <a:softEdge rad="112500"/>
          </a:effectLst>
        </p:spPr>
      </p:pic>
      <p:pic>
        <p:nvPicPr>
          <p:cNvPr id="14" name="Immagine 13" descr="97_te_medicati1.jpg"/>
          <p:cNvPicPr>
            <a:picLocks noChangeAspect="1"/>
          </p:cNvPicPr>
          <p:nvPr/>
        </p:nvPicPr>
        <p:blipFill>
          <a:blip r:embed="rId8" cstate="print"/>
          <a:stretch>
            <a:fillRect/>
          </a:stretch>
        </p:blipFill>
        <p:spPr>
          <a:xfrm>
            <a:off x="2699792" y="4725144"/>
            <a:ext cx="1642745" cy="1873885"/>
          </a:xfrm>
          <a:prstGeom prst="rect">
            <a:avLst/>
          </a:prstGeom>
          <a:ln>
            <a:noFill/>
          </a:ln>
          <a:effectLst>
            <a:softEdge rad="112500"/>
          </a:effectLst>
        </p:spPr>
      </p:pic>
      <p:pic>
        <p:nvPicPr>
          <p:cNvPr id="15" name="Immagine 14" descr="2604.jpg"/>
          <p:cNvPicPr>
            <a:picLocks noChangeAspect="1"/>
          </p:cNvPicPr>
          <p:nvPr/>
        </p:nvPicPr>
        <p:blipFill>
          <a:blip r:embed="rId9" cstate="print"/>
          <a:stretch>
            <a:fillRect/>
          </a:stretch>
        </p:blipFill>
        <p:spPr>
          <a:xfrm rot="430201">
            <a:off x="4809376" y="1054456"/>
            <a:ext cx="1280160" cy="1576197"/>
          </a:xfrm>
          <a:prstGeom prst="rect">
            <a:avLst/>
          </a:prstGeom>
          <a:ln>
            <a:noFill/>
          </a:ln>
          <a:effectLst>
            <a:softEdge rad="112500"/>
          </a:effectLst>
        </p:spPr>
      </p:pic>
    </p:spTree>
  </p:cSld>
  <p:clrMapOvr>
    <a:masterClrMapping/>
  </p:clrMapOvr>
  <p:transition spd="slow" advTm="22417">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7704" y="3573016"/>
            <a:ext cx="4968552" cy="504056"/>
          </a:xfrm>
        </p:spPr>
        <p:txBody>
          <a:bodyPr/>
          <a:lstStyle/>
          <a:p>
            <a:r>
              <a:rPr lang="it-IT" b="0" dirty="0" smtClean="0">
                <a:solidFill>
                  <a:schemeClr val="bg1"/>
                </a:solidFill>
              </a:rPr>
              <a:t>La Compagnia di Fonte Santa e il Gran Libro</a:t>
            </a:r>
            <a:endParaRPr lang="it-IT" b="0" dirty="0">
              <a:solidFill>
                <a:schemeClr val="bg1"/>
              </a:solidFill>
            </a:endParaRPr>
          </a:p>
        </p:txBody>
      </p:sp>
      <p:sp>
        <p:nvSpPr>
          <p:cNvPr id="4" name="Segnaposto testo 3"/>
          <p:cNvSpPr>
            <a:spLocks noGrp="1"/>
          </p:cNvSpPr>
          <p:nvPr>
            <p:ph type="body" sz="half" idx="2"/>
          </p:nvPr>
        </p:nvSpPr>
        <p:spPr>
          <a:xfrm>
            <a:off x="1907704" y="188640"/>
            <a:ext cx="5400600" cy="3600400"/>
          </a:xfrm>
        </p:spPr>
        <p:txBody>
          <a:bodyPr>
            <a:noAutofit/>
          </a:bodyPr>
          <a:lstStyle/>
          <a:p>
            <a:pPr>
              <a:lnSpc>
                <a:spcPct val="100000"/>
              </a:lnSpc>
              <a:spcBef>
                <a:spcPts val="0"/>
              </a:spcBef>
              <a:spcAft>
                <a:spcPts val="0"/>
              </a:spcAft>
            </a:pPr>
            <a:r>
              <a:rPr lang="it-IT" sz="1400" dirty="0" smtClean="0">
                <a:solidFill>
                  <a:schemeClr val="bg1"/>
                </a:solidFill>
              </a:rPr>
              <a:t>“Si prosegua la nobile tradizione del convivio delle erbe dimenticate, iniziata come tutti sanno presso Fonte Santa, con cibi e portate sobrie scelte a nutrimento del corpo e guida dell'anima. La compagnia faccia ogni sforzo per moltiplicarsi e diffonda ogni dove</a:t>
            </a:r>
          </a:p>
          <a:p>
            <a:pPr>
              <a:lnSpc>
                <a:spcPct val="100000"/>
              </a:lnSpc>
              <a:spcBef>
                <a:spcPts val="0"/>
              </a:spcBef>
              <a:spcAft>
                <a:spcPts val="0"/>
              </a:spcAft>
            </a:pPr>
            <a:r>
              <a:rPr lang="it-IT" sz="1400" dirty="0" smtClean="0">
                <a:solidFill>
                  <a:schemeClr val="bg1"/>
                </a:solidFill>
              </a:rPr>
              <a:t>i segreti del primo mirabile convivio. Al riguardo - concludeva il camerlengo – si istituisce il Gran Libro, memoria itinerante nel tempo e nello spazio del Convivio delle erbe dimenticate”.</a:t>
            </a:r>
          </a:p>
          <a:p>
            <a:pPr>
              <a:lnSpc>
                <a:spcPct val="100000"/>
              </a:lnSpc>
              <a:spcBef>
                <a:spcPts val="0"/>
              </a:spcBef>
              <a:spcAft>
                <a:spcPts val="0"/>
              </a:spcAft>
            </a:pPr>
            <a:r>
              <a:rPr lang="it-IT" sz="1400" b="1" dirty="0" smtClean="0">
                <a:solidFill>
                  <a:schemeClr val="bg1"/>
                </a:solidFill>
              </a:rPr>
              <a:t>I</a:t>
            </a:r>
            <a:r>
              <a:rPr lang="it-IT" sz="1400" dirty="0" smtClean="0">
                <a:solidFill>
                  <a:schemeClr val="bg1"/>
                </a:solidFill>
              </a:rPr>
              <a:t>l mirabile Convivio della Compagnia di Fonte Santa veniva così considerato patto comune e indissolubile tra chi, avendo avuto il dono di partecipare da protagonista a un evento che avrebbe cambiato la storia degli uomini, portava su di sé la responsabilità di continuarne sia la memoria che lo spirito. I convitati, diventati ormai singoli viaggiatori, disperdendosi in tutte le direzioni della rosa dei venti, avevano così stabilito che la Compagnia non si sarebbe mai sciolta affinché il loro impegno fosse per tutti, nel passare del tempo, bussola e timone della nave della vita.</a:t>
            </a:r>
          </a:p>
          <a:p>
            <a:endParaRPr lang="it-IT" sz="1200" dirty="0" smtClean="0">
              <a:solidFill>
                <a:schemeClr val="bg1"/>
              </a:solidFill>
            </a:endParaRPr>
          </a:p>
          <a:p>
            <a:endParaRPr lang="it-IT" sz="1200" dirty="0" smtClean="0">
              <a:solidFill>
                <a:schemeClr val="bg1"/>
              </a:solidFill>
            </a:endParaRPr>
          </a:p>
          <a:p>
            <a:endParaRPr lang="it-IT" sz="1200" dirty="0"/>
          </a:p>
        </p:txBody>
      </p:sp>
      <p:pic>
        <p:nvPicPr>
          <p:cNvPr id="11" name="Immagine 10" descr="02CavalcataMagiBenozzo bis.jpg"/>
          <p:cNvPicPr>
            <a:picLocks noChangeAspect="1"/>
          </p:cNvPicPr>
          <p:nvPr/>
        </p:nvPicPr>
        <p:blipFill>
          <a:blip r:embed="rId2" cstate="print"/>
          <a:stretch>
            <a:fillRect/>
          </a:stretch>
        </p:blipFill>
        <p:spPr>
          <a:xfrm rot="240000">
            <a:off x="263335" y="3972286"/>
            <a:ext cx="3277235" cy="2517775"/>
          </a:xfrm>
          <a:prstGeom prst="rect">
            <a:avLst/>
          </a:prstGeom>
          <a:ln>
            <a:noFill/>
          </a:ln>
          <a:effectLst>
            <a:softEdge rad="112500"/>
          </a:effectLst>
        </p:spPr>
      </p:pic>
      <p:pic>
        <p:nvPicPr>
          <p:cNvPr id="12" name="Immagine 11" descr="392px-Cusanus_schedel_chronicle.jpg"/>
          <p:cNvPicPr>
            <a:picLocks noChangeAspect="1"/>
          </p:cNvPicPr>
          <p:nvPr/>
        </p:nvPicPr>
        <p:blipFill>
          <a:blip r:embed="rId3" cstate="print"/>
          <a:stretch>
            <a:fillRect/>
          </a:stretch>
        </p:blipFill>
        <p:spPr>
          <a:xfrm rot="21388110">
            <a:off x="322233" y="161555"/>
            <a:ext cx="1530858" cy="2343150"/>
          </a:xfrm>
          <a:prstGeom prst="rect">
            <a:avLst/>
          </a:prstGeom>
          <a:ln>
            <a:noFill/>
          </a:ln>
          <a:effectLst>
            <a:softEdge rad="112500"/>
          </a:effectLst>
        </p:spPr>
      </p:pic>
      <p:pic>
        <p:nvPicPr>
          <p:cNvPr id="13" name="Immagine 12" descr="HRWALD32.jpg"/>
          <p:cNvPicPr>
            <a:picLocks noChangeAspect="1"/>
          </p:cNvPicPr>
          <p:nvPr/>
        </p:nvPicPr>
        <p:blipFill>
          <a:blip r:embed="rId4" cstate="print"/>
          <a:stretch>
            <a:fillRect/>
          </a:stretch>
        </p:blipFill>
        <p:spPr>
          <a:xfrm rot="21387197">
            <a:off x="6904617" y="3780914"/>
            <a:ext cx="2153412" cy="2846070"/>
          </a:xfrm>
          <a:prstGeom prst="rect">
            <a:avLst/>
          </a:prstGeom>
          <a:ln>
            <a:noFill/>
          </a:ln>
          <a:effectLst>
            <a:softEdge rad="112500"/>
          </a:effectLst>
        </p:spPr>
      </p:pic>
      <p:pic>
        <p:nvPicPr>
          <p:cNvPr id="15" name="Immagine 14" descr="4219894170_b23c14f057_z.jpg"/>
          <p:cNvPicPr>
            <a:picLocks noChangeAspect="1"/>
          </p:cNvPicPr>
          <p:nvPr/>
        </p:nvPicPr>
        <p:blipFill>
          <a:blip r:embed="rId5" cstate="print"/>
          <a:srcRect l="18804" t="39370" r="14103" b="43553"/>
          <a:stretch>
            <a:fillRect/>
          </a:stretch>
        </p:blipFill>
        <p:spPr>
          <a:xfrm rot="60000">
            <a:off x="3648914" y="4752288"/>
            <a:ext cx="3123934" cy="1519045"/>
          </a:xfrm>
          <a:prstGeom prst="rect">
            <a:avLst/>
          </a:prstGeom>
          <a:ln>
            <a:noFill/>
          </a:ln>
          <a:effectLst>
            <a:softEdge rad="112500"/>
          </a:effectLst>
        </p:spPr>
      </p:pic>
      <p:pic>
        <p:nvPicPr>
          <p:cNvPr id="16" name="Immagine 15" descr="DSC_2159_jpg%20bis_jpg_200962394951_DSC_2159_jpg%20bis.jpg"/>
          <p:cNvPicPr>
            <a:picLocks noChangeAspect="1"/>
          </p:cNvPicPr>
          <p:nvPr/>
        </p:nvPicPr>
        <p:blipFill>
          <a:blip r:embed="rId6" cstate="print"/>
          <a:stretch>
            <a:fillRect/>
          </a:stretch>
        </p:blipFill>
        <p:spPr>
          <a:xfrm>
            <a:off x="7164288" y="548680"/>
            <a:ext cx="1856232" cy="1231514"/>
          </a:xfrm>
          <a:prstGeom prst="rect">
            <a:avLst/>
          </a:prstGeom>
          <a:ln>
            <a:noFill/>
          </a:ln>
          <a:effectLst>
            <a:softEdge rad="112500"/>
          </a:effectLst>
        </p:spPr>
      </p:pic>
      <p:pic>
        <p:nvPicPr>
          <p:cNvPr id="19" name="Immagine 18" descr="santa_maria_novella.jpg"/>
          <p:cNvPicPr>
            <a:picLocks noChangeAspect="1"/>
          </p:cNvPicPr>
          <p:nvPr/>
        </p:nvPicPr>
        <p:blipFill>
          <a:blip r:embed="rId7" cstate="print"/>
          <a:stretch>
            <a:fillRect/>
          </a:stretch>
        </p:blipFill>
        <p:spPr>
          <a:xfrm>
            <a:off x="467544" y="2492896"/>
            <a:ext cx="1371600" cy="1367028"/>
          </a:xfrm>
          <a:prstGeom prst="rect">
            <a:avLst/>
          </a:prstGeom>
          <a:ln>
            <a:noFill/>
          </a:ln>
          <a:effectLst>
            <a:softEdge rad="112500"/>
          </a:effectLst>
        </p:spPr>
      </p:pic>
      <p:pic>
        <p:nvPicPr>
          <p:cNvPr id="23" name="Immagine 22" descr="imagesCA7MYCVU.jpg"/>
          <p:cNvPicPr>
            <a:picLocks noChangeAspect="1"/>
          </p:cNvPicPr>
          <p:nvPr/>
        </p:nvPicPr>
        <p:blipFill>
          <a:blip r:embed="rId8" cstate="print"/>
          <a:stretch>
            <a:fillRect/>
          </a:stretch>
        </p:blipFill>
        <p:spPr>
          <a:xfrm rot="244413">
            <a:off x="7095029" y="2129445"/>
            <a:ext cx="1850231" cy="1385888"/>
          </a:xfrm>
          <a:prstGeom prst="rect">
            <a:avLst/>
          </a:prstGeom>
          <a:ln>
            <a:noFill/>
          </a:ln>
          <a:effectLst>
            <a:softEdge rad="112500"/>
          </a:effectLst>
        </p:spPr>
      </p:pic>
    </p:spTree>
  </p:cSld>
  <p:clrMapOvr>
    <a:masterClrMapping/>
  </p:clrMapOvr>
  <p:transition spd="slow" advTm="22542">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5589240"/>
            <a:ext cx="3816424" cy="634752"/>
          </a:xfrm>
        </p:spPr>
        <p:txBody>
          <a:bodyPr/>
          <a:lstStyle/>
          <a:p>
            <a:r>
              <a:rPr lang="it-IT" b="0" dirty="0" smtClean="0">
                <a:solidFill>
                  <a:schemeClr val="bg1"/>
                </a:solidFill>
              </a:rPr>
              <a:t>Il tabaccaio di </a:t>
            </a:r>
            <a:r>
              <a:rPr lang="it-IT" b="0" dirty="0" err="1" smtClean="0">
                <a:solidFill>
                  <a:schemeClr val="bg1"/>
                </a:solidFill>
              </a:rPr>
              <a:t>Bath</a:t>
            </a:r>
            <a:r>
              <a:rPr lang="it-IT" b="0" dirty="0" smtClean="0">
                <a:solidFill>
                  <a:schemeClr val="bg1"/>
                </a:solidFill>
              </a:rPr>
              <a:t> e il codice 343 AAA</a:t>
            </a:r>
            <a:endParaRPr lang="it-IT" b="0" dirty="0">
              <a:solidFill>
                <a:schemeClr val="bg1"/>
              </a:solidFill>
            </a:endParaRPr>
          </a:p>
        </p:txBody>
      </p:sp>
      <p:sp>
        <p:nvSpPr>
          <p:cNvPr id="4" name="Segnaposto testo 3"/>
          <p:cNvSpPr>
            <a:spLocks noGrp="1"/>
          </p:cNvSpPr>
          <p:nvPr>
            <p:ph type="body" sz="half" idx="2"/>
          </p:nvPr>
        </p:nvSpPr>
        <p:spPr>
          <a:xfrm>
            <a:off x="5940152" y="548680"/>
            <a:ext cx="2952328" cy="5328592"/>
          </a:xfrm>
        </p:spPr>
        <p:txBody>
          <a:bodyPr>
            <a:noAutofit/>
          </a:bodyPr>
          <a:lstStyle/>
          <a:p>
            <a:pPr>
              <a:lnSpc>
                <a:spcPct val="100000"/>
              </a:lnSpc>
              <a:spcBef>
                <a:spcPts val="0"/>
              </a:spcBef>
              <a:spcAft>
                <a:spcPts val="0"/>
              </a:spcAft>
            </a:pPr>
            <a:endParaRPr lang="it-IT" sz="1400" dirty="0" smtClean="0">
              <a:solidFill>
                <a:schemeClr val="bg1"/>
              </a:solidFill>
            </a:endParaRPr>
          </a:p>
          <a:p>
            <a:pPr>
              <a:lnSpc>
                <a:spcPct val="100000"/>
              </a:lnSpc>
              <a:spcBef>
                <a:spcPts val="0"/>
              </a:spcBef>
              <a:spcAft>
                <a:spcPts val="0"/>
              </a:spcAft>
            </a:pPr>
            <a:r>
              <a:rPr lang="it-IT" sz="1400" dirty="0" smtClean="0">
                <a:solidFill>
                  <a:schemeClr val="bg1"/>
                </a:solidFill>
              </a:rPr>
              <a:t>Tra chi, al castello, stava aspettando l'illustre ospite straniero, c'era anche Giorgio, giornalista di una delle più importanti testate italiane che, autorizzato dall’Ambasciata e dalla polizia, aveva avuto il permesso di seguire il Primo Ministro per tutta la giornata, compresa un'intervista in diretta TV. Per arrivare a questo obiettivo, di cui non avvertiva certo il bisogno per la carriera, aveva toccato più di un tasto giusto e speso quasi tutti i migliori bonus che da professionista si era creato negli anni.</a:t>
            </a:r>
          </a:p>
          <a:p>
            <a:pPr>
              <a:lnSpc>
                <a:spcPct val="100000"/>
              </a:lnSpc>
              <a:spcBef>
                <a:spcPts val="0"/>
              </a:spcBef>
              <a:spcAft>
                <a:spcPts val="0"/>
              </a:spcAft>
            </a:pPr>
            <a:r>
              <a:rPr lang="it-IT" sz="1400" dirty="0" smtClean="0">
                <a:solidFill>
                  <a:schemeClr val="bg1"/>
                </a:solidFill>
              </a:rPr>
              <a:t> Ma perché Giorgio teneva tanto a questo giorno? Per saperlo occorre fare un passo indietro di qualche settimana ed introdurre una delle grandi passioni di Giorgio o, meglio, il suo </a:t>
            </a:r>
            <a:r>
              <a:rPr lang="it-IT" sz="1400" i="1" dirty="0" err="1" smtClean="0">
                <a:solidFill>
                  <a:schemeClr val="bg1"/>
                </a:solidFill>
              </a:rPr>
              <a:t>think-tank</a:t>
            </a:r>
            <a:r>
              <a:rPr lang="it-IT" sz="1400" dirty="0" smtClean="0">
                <a:solidFill>
                  <a:schemeClr val="bg1"/>
                </a:solidFill>
              </a:rPr>
              <a:t>: fumare a pipa.</a:t>
            </a:r>
            <a:endParaRPr lang="it-IT" sz="1400" dirty="0">
              <a:solidFill>
                <a:schemeClr val="bg1"/>
              </a:solidFill>
            </a:endParaRPr>
          </a:p>
        </p:txBody>
      </p:sp>
      <p:pic>
        <p:nvPicPr>
          <p:cNvPr id="5" name="Immagine 4" descr="pallone_calcio_640.jpg"/>
          <p:cNvPicPr>
            <a:picLocks noChangeAspect="1"/>
          </p:cNvPicPr>
          <p:nvPr/>
        </p:nvPicPr>
        <p:blipFill>
          <a:blip r:embed="rId2" cstate="print"/>
          <a:stretch>
            <a:fillRect/>
          </a:stretch>
        </p:blipFill>
        <p:spPr>
          <a:xfrm rot="949535">
            <a:off x="4258273" y="4062999"/>
            <a:ext cx="1633220" cy="1094740"/>
          </a:xfrm>
          <a:prstGeom prst="rect">
            <a:avLst/>
          </a:prstGeom>
          <a:ln>
            <a:noFill/>
          </a:ln>
          <a:effectLst>
            <a:softEdge rad="112500"/>
          </a:effectLst>
        </p:spPr>
      </p:pic>
      <p:pic>
        <p:nvPicPr>
          <p:cNvPr id="6" name="Immagine 5" descr="Cantina%20Monacianook.jpg"/>
          <p:cNvPicPr>
            <a:picLocks noChangeAspect="1"/>
          </p:cNvPicPr>
          <p:nvPr/>
        </p:nvPicPr>
        <p:blipFill>
          <a:blip r:embed="rId3" cstate="print"/>
          <a:stretch>
            <a:fillRect/>
          </a:stretch>
        </p:blipFill>
        <p:spPr>
          <a:xfrm rot="21116076">
            <a:off x="416643" y="520472"/>
            <a:ext cx="2163470" cy="1479865"/>
          </a:xfrm>
          <a:prstGeom prst="rect">
            <a:avLst/>
          </a:prstGeom>
          <a:ln>
            <a:noFill/>
          </a:ln>
          <a:effectLst>
            <a:softEdge rad="112500"/>
          </a:effectLst>
        </p:spPr>
      </p:pic>
      <p:pic>
        <p:nvPicPr>
          <p:cNvPr id="7" name="Immagine 6" descr="chianti.jpg"/>
          <p:cNvPicPr>
            <a:picLocks noChangeAspect="1"/>
          </p:cNvPicPr>
          <p:nvPr/>
        </p:nvPicPr>
        <p:blipFill>
          <a:blip r:embed="rId4" cstate="print"/>
          <a:stretch>
            <a:fillRect/>
          </a:stretch>
        </p:blipFill>
        <p:spPr>
          <a:xfrm>
            <a:off x="3203848" y="404664"/>
            <a:ext cx="1828800" cy="1247242"/>
          </a:xfrm>
          <a:prstGeom prst="rect">
            <a:avLst/>
          </a:prstGeom>
          <a:ln>
            <a:noFill/>
          </a:ln>
          <a:effectLst>
            <a:softEdge rad="112500"/>
          </a:effectLst>
        </p:spPr>
      </p:pic>
      <p:pic>
        <p:nvPicPr>
          <p:cNvPr id="8" name="Immagine 7" descr="IMG_2289_[].JPG"/>
          <p:cNvPicPr>
            <a:picLocks noChangeAspect="1"/>
          </p:cNvPicPr>
          <p:nvPr/>
        </p:nvPicPr>
        <p:blipFill>
          <a:blip r:embed="rId5" cstate="print"/>
          <a:stretch>
            <a:fillRect/>
          </a:stretch>
        </p:blipFill>
        <p:spPr>
          <a:xfrm>
            <a:off x="2699792" y="1916832"/>
            <a:ext cx="2667000" cy="1780223"/>
          </a:xfrm>
          <a:prstGeom prst="rect">
            <a:avLst/>
          </a:prstGeom>
          <a:ln>
            <a:noFill/>
          </a:ln>
          <a:effectLst>
            <a:softEdge rad="112500"/>
          </a:effectLst>
        </p:spPr>
      </p:pic>
      <p:pic>
        <p:nvPicPr>
          <p:cNvPr id="9" name="Immagine 8" descr="Pipe_by_Kurilj.jpg"/>
          <p:cNvPicPr>
            <a:picLocks noChangeAspect="1"/>
          </p:cNvPicPr>
          <p:nvPr/>
        </p:nvPicPr>
        <p:blipFill>
          <a:blip r:embed="rId6" cstate="print"/>
          <a:stretch>
            <a:fillRect/>
          </a:stretch>
        </p:blipFill>
        <p:spPr>
          <a:xfrm>
            <a:off x="3131840" y="5373216"/>
            <a:ext cx="1676400" cy="1112012"/>
          </a:xfrm>
          <a:prstGeom prst="rect">
            <a:avLst/>
          </a:prstGeom>
          <a:ln>
            <a:noFill/>
          </a:ln>
          <a:effectLst>
            <a:softEdge rad="112500"/>
          </a:effectLst>
        </p:spPr>
      </p:pic>
      <p:pic>
        <p:nvPicPr>
          <p:cNvPr id="10" name="Immagine 9" descr="Street-England.jpg"/>
          <p:cNvPicPr>
            <a:picLocks noChangeAspect="1"/>
          </p:cNvPicPr>
          <p:nvPr/>
        </p:nvPicPr>
        <p:blipFill>
          <a:blip r:embed="rId7" cstate="print"/>
          <a:stretch>
            <a:fillRect/>
          </a:stretch>
        </p:blipFill>
        <p:spPr>
          <a:xfrm>
            <a:off x="323528" y="2564904"/>
            <a:ext cx="2171700" cy="1621536"/>
          </a:xfrm>
          <a:prstGeom prst="rect">
            <a:avLst/>
          </a:prstGeom>
          <a:ln>
            <a:noFill/>
          </a:ln>
          <a:effectLst>
            <a:softEdge rad="112500"/>
          </a:effectLst>
        </p:spPr>
      </p:pic>
      <p:pic>
        <p:nvPicPr>
          <p:cNvPr id="11" name="Immagine 10" descr="tabacco_scatole.jpg"/>
          <p:cNvPicPr>
            <a:picLocks noChangeAspect="1"/>
          </p:cNvPicPr>
          <p:nvPr/>
        </p:nvPicPr>
        <p:blipFill>
          <a:blip r:embed="rId8" cstate="print"/>
          <a:stretch>
            <a:fillRect/>
          </a:stretch>
        </p:blipFill>
        <p:spPr>
          <a:xfrm>
            <a:off x="2555776" y="3933056"/>
            <a:ext cx="1463040" cy="1211072"/>
          </a:xfrm>
          <a:prstGeom prst="rect">
            <a:avLst/>
          </a:prstGeom>
          <a:ln>
            <a:noFill/>
          </a:ln>
          <a:effectLst>
            <a:softEdge rad="112500"/>
          </a:effectLst>
        </p:spPr>
      </p:pic>
      <p:pic>
        <p:nvPicPr>
          <p:cNvPr id="12" name="Immagine 11" descr="pitroviz080700091.jpg"/>
          <p:cNvPicPr>
            <a:picLocks noChangeAspect="1"/>
          </p:cNvPicPr>
          <p:nvPr/>
        </p:nvPicPr>
        <p:blipFill>
          <a:blip r:embed="rId9" cstate="print"/>
          <a:stretch>
            <a:fillRect/>
          </a:stretch>
        </p:blipFill>
        <p:spPr>
          <a:xfrm rot="611848">
            <a:off x="455624" y="4891594"/>
            <a:ext cx="1209675" cy="1600200"/>
          </a:xfrm>
          <a:prstGeom prst="rect">
            <a:avLst/>
          </a:prstGeom>
          <a:ln>
            <a:noFill/>
          </a:ln>
          <a:effectLst>
            <a:softEdge rad="112500"/>
          </a:effectLst>
        </p:spPr>
      </p:pic>
    </p:spTree>
  </p:cSld>
  <p:clrMapOvr>
    <a:masterClrMapping/>
  </p:clrMapOvr>
  <p:transition spd="slow" advTm="22994">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949280"/>
            <a:ext cx="4032448" cy="490736"/>
          </a:xfrm>
        </p:spPr>
        <p:txBody>
          <a:bodyPr/>
          <a:lstStyle/>
          <a:p>
            <a:r>
              <a:rPr lang="it-IT" b="0" dirty="0" smtClean="0">
                <a:solidFill>
                  <a:schemeClr val="bg1"/>
                </a:solidFill>
              </a:rPr>
              <a:t>Un giapponese alla locanda del gambero</a:t>
            </a:r>
            <a:endParaRPr lang="it-IT" b="0" dirty="0">
              <a:solidFill>
                <a:schemeClr val="bg1"/>
              </a:solidFill>
            </a:endParaRPr>
          </a:p>
        </p:txBody>
      </p:sp>
      <p:sp>
        <p:nvSpPr>
          <p:cNvPr id="4" name="Segnaposto testo 3"/>
          <p:cNvSpPr>
            <a:spLocks noGrp="1"/>
          </p:cNvSpPr>
          <p:nvPr>
            <p:ph type="body" sz="half" idx="2"/>
          </p:nvPr>
        </p:nvSpPr>
        <p:spPr>
          <a:xfrm>
            <a:off x="323528" y="836712"/>
            <a:ext cx="3024336" cy="5112568"/>
          </a:xfrm>
        </p:spPr>
        <p:txBody>
          <a:bodyPr>
            <a:normAutofit fontScale="85000" lnSpcReduction="20000"/>
          </a:bodyPr>
          <a:lstStyle/>
          <a:p>
            <a:r>
              <a:rPr lang="it-IT" dirty="0" smtClean="0">
                <a:solidFill>
                  <a:schemeClr val="bg1"/>
                </a:solidFill>
              </a:rPr>
              <a:t>… Il narratore tornò molto indietro nel tempo per raccontare la bellezza del Ruscello Bianco, il più puro e trasparente di tutte le Alpi. Le sue acque permettevano in ogni momento di vedere perfettamente anche i più profondi tra i ciottoli adagiati sul suo fondo, iridescenti come l'arcobaleno, laddove si nascondevano, in tutta la loro bellezza, i gamberi con la preziosa armatura che cambiava secondo la stagione. Pescarli dopo il bagno era una festa. Una benedizione vederli moltiplicare indifferenti alle mire dei giovani pescatori del villaggio. Quelli erano i tempi della povertà, ma anche della pace tra gli uomini e la natura, con la Croda della Regina che proteggeva tutti, grandi e piccini, con la sua rassicurante sagoma …</a:t>
            </a:r>
          </a:p>
          <a:p>
            <a:endParaRPr lang="it-IT" dirty="0"/>
          </a:p>
        </p:txBody>
      </p:sp>
      <p:pic>
        <p:nvPicPr>
          <p:cNvPr id="5" name="Immagine 4" descr="2331636-nascosto-ruscello-di-montagna-con-pietre-e-muschio.jpg"/>
          <p:cNvPicPr>
            <a:picLocks noChangeAspect="1"/>
          </p:cNvPicPr>
          <p:nvPr/>
        </p:nvPicPr>
        <p:blipFill>
          <a:blip r:embed="rId2" cstate="print"/>
          <a:stretch>
            <a:fillRect/>
          </a:stretch>
        </p:blipFill>
        <p:spPr>
          <a:xfrm>
            <a:off x="3923928" y="260648"/>
            <a:ext cx="2590800" cy="1943100"/>
          </a:xfrm>
          <a:prstGeom prst="rect">
            <a:avLst/>
          </a:prstGeom>
          <a:ln>
            <a:noFill/>
          </a:ln>
          <a:effectLst>
            <a:softEdge rad="112500"/>
          </a:effectLst>
        </p:spPr>
      </p:pic>
      <p:pic>
        <p:nvPicPr>
          <p:cNvPr id="7" name="Immagine 6" descr="Gambero_fiume-800.jpg"/>
          <p:cNvPicPr>
            <a:picLocks noChangeAspect="1"/>
          </p:cNvPicPr>
          <p:nvPr/>
        </p:nvPicPr>
        <p:blipFill>
          <a:blip r:embed="rId3" cstate="print"/>
          <a:stretch>
            <a:fillRect/>
          </a:stretch>
        </p:blipFill>
        <p:spPr>
          <a:xfrm rot="1127744">
            <a:off x="6892876" y="290300"/>
            <a:ext cx="2057400" cy="1543050"/>
          </a:xfrm>
          <a:prstGeom prst="rect">
            <a:avLst/>
          </a:prstGeom>
          <a:ln>
            <a:noFill/>
          </a:ln>
          <a:effectLst>
            <a:softEdge rad="112500"/>
          </a:effectLst>
        </p:spPr>
      </p:pic>
      <p:pic>
        <p:nvPicPr>
          <p:cNvPr id="9" name="Immagine 8" descr="amano1.jpg"/>
          <p:cNvPicPr>
            <a:picLocks noChangeAspect="1"/>
          </p:cNvPicPr>
          <p:nvPr/>
        </p:nvPicPr>
        <p:blipFill>
          <a:blip r:embed="rId4" cstate="print"/>
          <a:stretch>
            <a:fillRect/>
          </a:stretch>
        </p:blipFill>
        <p:spPr>
          <a:xfrm>
            <a:off x="7452320" y="2708920"/>
            <a:ext cx="1409700" cy="1783271"/>
          </a:xfrm>
          <a:prstGeom prst="rect">
            <a:avLst/>
          </a:prstGeom>
          <a:ln>
            <a:noFill/>
          </a:ln>
          <a:effectLst>
            <a:softEdge rad="112500"/>
          </a:effectLst>
        </p:spPr>
      </p:pic>
      <p:pic>
        <p:nvPicPr>
          <p:cNvPr id="10" name="Immagine 9" descr="1.jpg"/>
          <p:cNvPicPr>
            <a:picLocks noChangeAspect="1"/>
          </p:cNvPicPr>
          <p:nvPr/>
        </p:nvPicPr>
        <p:blipFill>
          <a:blip r:embed="rId5" cstate="print"/>
          <a:stretch>
            <a:fillRect/>
          </a:stretch>
        </p:blipFill>
        <p:spPr>
          <a:xfrm>
            <a:off x="4211960" y="4581128"/>
            <a:ext cx="2933700" cy="2069592"/>
          </a:xfrm>
          <a:prstGeom prst="rect">
            <a:avLst/>
          </a:prstGeom>
          <a:ln>
            <a:noFill/>
          </a:ln>
          <a:effectLst>
            <a:softEdge rad="112500"/>
          </a:effectLst>
        </p:spPr>
      </p:pic>
      <p:pic>
        <p:nvPicPr>
          <p:cNvPr id="12" name="Immagine 11" descr="ideogram_pepper.jpg"/>
          <p:cNvPicPr>
            <a:picLocks noChangeAspect="1"/>
          </p:cNvPicPr>
          <p:nvPr/>
        </p:nvPicPr>
        <p:blipFill>
          <a:blip r:embed="rId6" cstate="print"/>
          <a:stretch>
            <a:fillRect/>
          </a:stretch>
        </p:blipFill>
        <p:spPr>
          <a:xfrm rot="20945545">
            <a:off x="3208653" y="2241921"/>
            <a:ext cx="1241584" cy="930402"/>
          </a:xfrm>
          <a:prstGeom prst="rect">
            <a:avLst/>
          </a:prstGeom>
          <a:ln>
            <a:noFill/>
          </a:ln>
          <a:effectLst>
            <a:softEdge rad="112500"/>
          </a:effectLst>
        </p:spPr>
      </p:pic>
      <p:pic>
        <p:nvPicPr>
          <p:cNvPr id="13" name="Immagine 12" descr="croda4.jpg"/>
          <p:cNvPicPr>
            <a:picLocks noChangeAspect="1"/>
          </p:cNvPicPr>
          <p:nvPr/>
        </p:nvPicPr>
        <p:blipFill>
          <a:blip r:embed="rId7" cstate="print"/>
          <a:stretch>
            <a:fillRect/>
          </a:stretch>
        </p:blipFill>
        <p:spPr>
          <a:xfrm rot="21354015">
            <a:off x="4923484" y="2289646"/>
            <a:ext cx="2438400" cy="1862328"/>
          </a:xfrm>
          <a:prstGeom prst="rect">
            <a:avLst/>
          </a:prstGeom>
          <a:ln>
            <a:noFill/>
          </a:ln>
          <a:effectLst>
            <a:softEdge rad="112500"/>
          </a:effectLst>
        </p:spPr>
      </p:pic>
      <p:pic>
        <p:nvPicPr>
          <p:cNvPr id="14" name="Immagine 13" descr="bambini4.jpg"/>
          <p:cNvPicPr>
            <a:picLocks noChangeAspect="1"/>
          </p:cNvPicPr>
          <p:nvPr/>
        </p:nvPicPr>
        <p:blipFill>
          <a:blip r:embed="rId8" cstate="print"/>
          <a:stretch>
            <a:fillRect/>
          </a:stretch>
        </p:blipFill>
        <p:spPr>
          <a:xfrm>
            <a:off x="3347864" y="3212976"/>
            <a:ext cx="1344000" cy="1280000"/>
          </a:xfrm>
          <a:prstGeom prst="rect">
            <a:avLst/>
          </a:prstGeom>
          <a:ln>
            <a:noFill/>
          </a:ln>
          <a:effectLst>
            <a:softEdge rad="112500"/>
          </a:effectLst>
        </p:spPr>
      </p:pic>
      <p:pic>
        <p:nvPicPr>
          <p:cNvPr id="15" name="Immagine 14" descr="imagesCAGHU8YT.jpg"/>
          <p:cNvPicPr>
            <a:picLocks noChangeAspect="1"/>
          </p:cNvPicPr>
          <p:nvPr/>
        </p:nvPicPr>
        <p:blipFill>
          <a:blip r:embed="rId9" cstate="print"/>
          <a:stretch>
            <a:fillRect/>
          </a:stretch>
        </p:blipFill>
        <p:spPr>
          <a:xfrm rot="20708223">
            <a:off x="7140696" y="5218721"/>
            <a:ext cx="1754981" cy="1167860"/>
          </a:xfrm>
          <a:prstGeom prst="rect">
            <a:avLst/>
          </a:prstGeom>
          <a:ln>
            <a:noFill/>
          </a:ln>
          <a:effectLst>
            <a:softEdge rad="112500"/>
          </a:effectLst>
        </p:spPr>
      </p:pic>
    </p:spTree>
  </p:cSld>
  <p:clrMapOvr>
    <a:masterClrMapping/>
  </p:clrMapOvr>
  <p:transition spd="slow" advTm="22012">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1760" y="3573016"/>
            <a:ext cx="4680520" cy="504056"/>
          </a:xfrm>
        </p:spPr>
        <p:txBody>
          <a:bodyPr/>
          <a:lstStyle/>
          <a:p>
            <a:r>
              <a:rPr lang="it-IT" b="0" dirty="0" smtClean="0">
                <a:solidFill>
                  <a:schemeClr val="bg1"/>
                </a:solidFill>
              </a:rPr>
              <a:t>In </a:t>
            </a:r>
            <a:r>
              <a:rPr lang="it-IT" b="0" i="1" dirty="0" err="1" smtClean="0">
                <a:solidFill>
                  <a:schemeClr val="bg1"/>
                </a:solidFill>
              </a:rPr>
              <a:t>Deux</a:t>
            </a:r>
            <a:r>
              <a:rPr lang="it-IT" b="0" i="1" dirty="0" smtClean="0">
                <a:solidFill>
                  <a:schemeClr val="bg1"/>
                </a:solidFill>
              </a:rPr>
              <a:t> </a:t>
            </a:r>
            <a:r>
              <a:rPr lang="it-IT" b="0" i="1" dirty="0" err="1" smtClean="0">
                <a:solidFill>
                  <a:schemeClr val="bg1"/>
                </a:solidFill>
              </a:rPr>
              <a:t>Chevaux</a:t>
            </a:r>
            <a:r>
              <a:rPr lang="it-IT" b="0" i="1" dirty="0" smtClean="0">
                <a:solidFill>
                  <a:schemeClr val="bg1"/>
                </a:solidFill>
              </a:rPr>
              <a:t> </a:t>
            </a:r>
            <a:r>
              <a:rPr lang="it-IT" b="0" dirty="0" smtClean="0">
                <a:solidFill>
                  <a:schemeClr val="bg1"/>
                </a:solidFill>
              </a:rPr>
              <a:t>sul monte dell’ Arca</a:t>
            </a:r>
            <a:endParaRPr lang="it-IT" b="0" dirty="0">
              <a:solidFill>
                <a:schemeClr val="bg1"/>
              </a:solidFill>
            </a:endParaRPr>
          </a:p>
        </p:txBody>
      </p:sp>
      <p:pic>
        <p:nvPicPr>
          <p:cNvPr id="5" name="Segnaposto immagine 4" descr="mb5033_100q.gif"/>
          <p:cNvPicPr>
            <a:picLocks noGrp="1" noChangeAspect="1"/>
          </p:cNvPicPr>
          <p:nvPr>
            <p:ph type="pic" idx="1"/>
          </p:nvPr>
        </p:nvPicPr>
        <p:blipFill>
          <a:blip r:embed="rId2" cstate="print"/>
          <a:stretch>
            <a:fillRect/>
          </a:stretch>
        </p:blipFill>
        <p:spPr>
          <a:xfrm rot="120000">
            <a:off x="6084168" y="4221088"/>
            <a:ext cx="2844800" cy="2133600"/>
          </a:xfrm>
        </p:spPr>
      </p:pic>
      <p:sp>
        <p:nvSpPr>
          <p:cNvPr id="4" name="Segnaposto testo 3"/>
          <p:cNvSpPr>
            <a:spLocks noGrp="1"/>
          </p:cNvSpPr>
          <p:nvPr>
            <p:ph type="body" sz="half" idx="2"/>
          </p:nvPr>
        </p:nvSpPr>
        <p:spPr>
          <a:xfrm>
            <a:off x="2411760" y="332656"/>
            <a:ext cx="4392488" cy="3312368"/>
          </a:xfrm>
        </p:spPr>
        <p:txBody>
          <a:bodyPr>
            <a:normAutofit fontScale="70000" lnSpcReduction="20000"/>
          </a:bodyPr>
          <a:lstStyle/>
          <a:p>
            <a:pPr>
              <a:lnSpc>
                <a:spcPct val="120000"/>
              </a:lnSpc>
              <a:spcBef>
                <a:spcPts val="0"/>
              </a:spcBef>
              <a:spcAft>
                <a:spcPts val="0"/>
              </a:spcAft>
            </a:pPr>
            <a:r>
              <a:rPr lang="it-IT" sz="2000" dirty="0" smtClean="0">
                <a:solidFill>
                  <a:schemeClr val="bg1"/>
                </a:solidFill>
              </a:rPr>
              <a:t>“La nostra Società – proseguì la giovane botanica – ha delle regole vincolanti. Ora, non posso...”.</a:t>
            </a:r>
          </a:p>
          <a:p>
            <a:pPr>
              <a:lnSpc>
                <a:spcPct val="120000"/>
              </a:lnSpc>
              <a:spcBef>
                <a:spcPts val="0"/>
              </a:spcBef>
              <a:spcAft>
                <a:spcPts val="0"/>
              </a:spcAft>
            </a:pPr>
            <a:r>
              <a:rPr lang="it-IT" sz="2000" dirty="0" smtClean="0">
                <a:solidFill>
                  <a:schemeClr val="bg1"/>
                </a:solidFill>
              </a:rPr>
              <a:t>“Quindi non sei solo una naturalista – disse senza pensarci troppo Andrea – sei una cacciatrice di misteri... ”.</a:t>
            </a:r>
          </a:p>
          <a:p>
            <a:pPr>
              <a:lnSpc>
                <a:spcPct val="120000"/>
              </a:lnSpc>
              <a:spcBef>
                <a:spcPts val="0"/>
              </a:spcBef>
              <a:spcAft>
                <a:spcPts val="0"/>
              </a:spcAft>
            </a:pPr>
            <a:r>
              <a:rPr lang="it-IT" sz="2000" dirty="0" smtClean="0">
                <a:solidFill>
                  <a:schemeClr val="bg1"/>
                </a:solidFill>
              </a:rPr>
              <a:t> </a:t>
            </a:r>
          </a:p>
          <a:p>
            <a:pPr>
              <a:lnSpc>
                <a:spcPct val="120000"/>
              </a:lnSpc>
              <a:spcBef>
                <a:spcPts val="0"/>
              </a:spcBef>
              <a:spcAft>
                <a:spcPts val="0"/>
              </a:spcAft>
            </a:pPr>
            <a:r>
              <a:rPr lang="it-IT" sz="2000" dirty="0" smtClean="0">
                <a:solidFill>
                  <a:schemeClr val="bg1"/>
                </a:solidFill>
              </a:rPr>
              <a:t>Elena rimase colpita dalla frase e si fece sempre più seria in volto, poi rispose: “... Sì, hai ragione. Se tu potessi vedere la bellezza delle foglie della </a:t>
            </a:r>
            <a:r>
              <a:rPr lang="it-IT" sz="2000" i="1" dirty="0" smtClean="0">
                <a:solidFill>
                  <a:schemeClr val="bg1"/>
                </a:solidFill>
              </a:rPr>
              <a:t>Parrotia</a:t>
            </a:r>
            <a:r>
              <a:rPr lang="it-IT" sz="2000" dirty="0" smtClean="0">
                <a:solidFill>
                  <a:schemeClr val="bg1"/>
                </a:solidFill>
              </a:rPr>
              <a:t> </a:t>
            </a:r>
            <a:r>
              <a:rPr lang="it-IT" sz="2000" i="1" dirty="0" smtClean="0">
                <a:solidFill>
                  <a:schemeClr val="bg1"/>
                </a:solidFill>
              </a:rPr>
              <a:t>persica</a:t>
            </a:r>
            <a:r>
              <a:rPr lang="it-IT" sz="2000" dirty="0" smtClean="0">
                <a:solidFill>
                  <a:schemeClr val="bg1"/>
                </a:solidFill>
              </a:rPr>
              <a:t> all'inizio dell'autunno, con la loro tavolozza di sfumature impercettibili che vanno dal giallo all'arancio, benediresti anche tu il lavoro che stai facendo. Potessi vedere un giorno quegli stessi colori che </a:t>
            </a:r>
            <a:r>
              <a:rPr lang="it-IT" sz="2000" dirty="0" err="1" smtClean="0">
                <a:solidFill>
                  <a:schemeClr val="bg1"/>
                </a:solidFill>
              </a:rPr>
              <a:t>Parrott</a:t>
            </a:r>
            <a:r>
              <a:rPr lang="it-IT" sz="2000" dirty="0" smtClean="0">
                <a:solidFill>
                  <a:schemeClr val="bg1"/>
                </a:solidFill>
              </a:rPr>
              <a:t> ebbe dinanzi agli occhi sul monte Ararat…”.</a:t>
            </a:r>
          </a:p>
          <a:p>
            <a:endParaRPr lang="it-IT" sz="2000" dirty="0"/>
          </a:p>
        </p:txBody>
      </p:sp>
      <p:pic>
        <p:nvPicPr>
          <p:cNvPr id="6" name="Immagine 5" descr="mb5033_100q.gif"/>
          <p:cNvPicPr>
            <a:picLocks noChangeAspect="1"/>
          </p:cNvPicPr>
          <p:nvPr/>
        </p:nvPicPr>
        <p:blipFill>
          <a:blip r:embed="rId3" cstate="print"/>
          <a:stretch>
            <a:fillRect/>
          </a:stretch>
        </p:blipFill>
        <p:spPr>
          <a:xfrm rot="540000">
            <a:off x="7544982" y="425318"/>
            <a:ext cx="1285875" cy="1285875"/>
          </a:xfrm>
          <a:prstGeom prst="rect">
            <a:avLst/>
          </a:prstGeom>
          <a:ln>
            <a:noFill/>
          </a:ln>
          <a:effectLst>
            <a:softEdge rad="112500"/>
          </a:effectLst>
        </p:spPr>
      </p:pic>
      <p:pic>
        <p:nvPicPr>
          <p:cNvPr id="7" name="Immagine 6" descr="imagesCA24MZNO.jpg"/>
          <p:cNvPicPr>
            <a:picLocks noChangeAspect="1"/>
          </p:cNvPicPr>
          <p:nvPr/>
        </p:nvPicPr>
        <p:blipFill>
          <a:blip r:embed="rId4" cstate="print"/>
          <a:stretch>
            <a:fillRect/>
          </a:stretch>
        </p:blipFill>
        <p:spPr>
          <a:xfrm rot="-300000">
            <a:off x="7113460" y="1768858"/>
            <a:ext cx="1658112" cy="2210816"/>
          </a:xfrm>
          <a:prstGeom prst="rect">
            <a:avLst/>
          </a:prstGeom>
          <a:ln>
            <a:noFill/>
          </a:ln>
          <a:effectLst>
            <a:softEdge rad="112500"/>
          </a:effectLst>
        </p:spPr>
      </p:pic>
      <p:pic>
        <p:nvPicPr>
          <p:cNvPr id="8" name="Immagine 7" descr="mt-ararat-500.jpg"/>
          <p:cNvPicPr>
            <a:picLocks noChangeAspect="1"/>
          </p:cNvPicPr>
          <p:nvPr/>
        </p:nvPicPr>
        <p:blipFill>
          <a:blip r:embed="rId5" cstate="print"/>
          <a:stretch>
            <a:fillRect/>
          </a:stretch>
        </p:blipFill>
        <p:spPr>
          <a:xfrm rot="120000">
            <a:off x="362393" y="4348951"/>
            <a:ext cx="3238500" cy="2156841"/>
          </a:xfrm>
          <a:prstGeom prst="rect">
            <a:avLst/>
          </a:prstGeom>
          <a:ln>
            <a:noFill/>
          </a:ln>
          <a:effectLst>
            <a:softEdge rad="112500"/>
          </a:effectLst>
        </p:spPr>
      </p:pic>
      <p:pic>
        <p:nvPicPr>
          <p:cNvPr id="9" name="Immagine 8" descr="_MG_2744.jpg"/>
          <p:cNvPicPr>
            <a:picLocks noChangeAspect="1"/>
          </p:cNvPicPr>
          <p:nvPr/>
        </p:nvPicPr>
        <p:blipFill>
          <a:blip r:embed="rId6" cstate="print"/>
          <a:stretch>
            <a:fillRect/>
          </a:stretch>
        </p:blipFill>
        <p:spPr>
          <a:xfrm>
            <a:off x="251520" y="260648"/>
            <a:ext cx="2133600" cy="2133600"/>
          </a:xfrm>
          <a:prstGeom prst="rect">
            <a:avLst/>
          </a:prstGeom>
          <a:ln>
            <a:noFill/>
          </a:ln>
          <a:effectLst>
            <a:softEdge rad="112500"/>
          </a:effectLst>
        </p:spPr>
      </p:pic>
      <p:pic>
        <p:nvPicPr>
          <p:cNvPr id="10" name="Immagine 9" descr="645081_f520.jpg"/>
          <p:cNvPicPr>
            <a:picLocks noChangeAspect="1"/>
          </p:cNvPicPr>
          <p:nvPr/>
        </p:nvPicPr>
        <p:blipFill>
          <a:blip r:embed="rId7" cstate="print"/>
          <a:stretch>
            <a:fillRect/>
          </a:stretch>
        </p:blipFill>
        <p:spPr>
          <a:xfrm rot="-420000">
            <a:off x="611560" y="2780928"/>
            <a:ext cx="1436370" cy="958501"/>
          </a:xfrm>
          <a:prstGeom prst="rect">
            <a:avLst/>
          </a:prstGeom>
          <a:ln>
            <a:noFill/>
          </a:ln>
          <a:effectLst>
            <a:softEdge rad="112500"/>
          </a:effectLst>
        </p:spPr>
      </p:pic>
      <p:pic>
        <p:nvPicPr>
          <p:cNvPr id="11" name="Immagine 10" descr="DSC_2159_jpg%20bis_jpg_200962394951_DSC_2159_jpg%20bis.jpg"/>
          <p:cNvPicPr>
            <a:picLocks noChangeAspect="1"/>
          </p:cNvPicPr>
          <p:nvPr/>
        </p:nvPicPr>
        <p:blipFill>
          <a:blip r:embed="rId8" cstate="print"/>
          <a:stretch>
            <a:fillRect/>
          </a:stretch>
        </p:blipFill>
        <p:spPr>
          <a:xfrm>
            <a:off x="3707904" y="4581128"/>
            <a:ext cx="2209800" cy="1466088"/>
          </a:xfrm>
          <a:prstGeom prst="rect">
            <a:avLst/>
          </a:prstGeom>
          <a:ln>
            <a:noFill/>
          </a:ln>
          <a:effectLst>
            <a:softEdge rad="112500"/>
          </a:effectLst>
        </p:spPr>
      </p:pic>
    </p:spTree>
  </p:cSld>
  <p:clrMapOvr>
    <a:masterClrMapping/>
  </p:clrMapOvr>
  <p:transition spd="slow" advTm="19984">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16016" y="476672"/>
            <a:ext cx="3857600" cy="634752"/>
          </a:xfrm>
        </p:spPr>
        <p:txBody>
          <a:bodyPr>
            <a:normAutofit/>
          </a:bodyPr>
          <a:lstStyle/>
          <a:p>
            <a:pPr algn="r"/>
            <a:r>
              <a:rPr lang="it-IT" sz="2000" b="0" dirty="0" smtClean="0">
                <a:solidFill>
                  <a:schemeClr val="bg1"/>
                </a:solidFill>
              </a:rPr>
              <a:t>Ricette dal Gran Libro …</a:t>
            </a:r>
            <a:endParaRPr lang="it-IT" sz="2000" b="0" dirty="0">
              <a:solidFill>
                <a:schemeClr val="bg1"/>
              </a:solidFill>
            </a:endParaRPr>
          </a:p>
        </p:txBody>
      </p:sp>
      <p:sp>
        <p:nvSpPr>
          <p:cNvPr id="4" name="Segnaposto testo 3"/>
          <p:cNvSpPr>
            <a:spLocks noGrp="1"/>
          </p:cNvSpPr>
          <p:nvPr>
            <p:ph type="body" sz="half" idx="2"/>
          </p:nvPr>
        </p:nvSpPr>
        <p:spPr>
          <a:xfrm>
            <a:off x="4175448" y="4005064"/>
            <a:ext cx="4968552" cy="2547664"/>
          </a:xfrm>
        </p:spPr>
        <p:txBody>
          <a:bodyPr>
            <a:normAutofit/>
          </a:bodyPr>
          <a:lstStyle/>
          <a:p>
            <a:pPr>
              <a:lnSpc>
                <a:spcPct val="120000"/>
              </a:lnSpc>
              <a:spcBef>
                <a:spcPts val="0"/>
              </a:spcBef>
              <a:spcAft>
                <a:spcPts val="0"/>
              </a:spcAft>
            </a:pPr>
            <a:endParaRPr lang="it-IT" sz="1100" b="1" dirty="0" smtClean="0">
              <a:solidFill>
                <a:schemeClr val="bg1"/>
              </a:solidFill>
            </a:endParaRPr>
          </a:p>
          <a:p>
            <a:pPr>
              <a:lnSpc>
                <a:spcPct val="120000"/>
              </a:lnSpc>
              <a:spcBef>
                <a:spcPts val="0"/>
              </a:spcBef>
              <a:spcAft>
                <a:spcPts val="0"/>
              </a:spcAft>
            </a:pPr>
            <a:r>
              <a:rPr lang="it-IT" sz="1050" b="1" dirty="0" smtClean="0">
                <a:solidFill>
                  <a:schemeClr val="bg1"/>
                </a:solidFill>
              </a:rPr>
              <a:t>ELISIR DEL VIANDANTE</a:t>
            </a:r>
          </a:p>
          <a:p>
            <a:pPr>
              <a:lnSpc>
                <a:spcPct val="120000"/>
              </a:lnSpc>
              <a:spcBef>
                <a:spcPts val="0"/>
              </a:spcBef>
              <a:spcAft>
                <a:spcPts val="0"/>
              </a:spcAft>
            </a:pPr>
            <a:r>
              <a:rPr lang="it-IT" sz="1050" dirty="0" smtClean="0">
                <a:solidFill>
                  <a:schemeClr val="bg1"/>
                </a:solidFill>
              </a:rPr>
              <a:t>3 foglie di menta, 3 foglie di cedrina, 3 foglie di alloro, 3 foglie di salvia, 3</a:t>
            </a:r>
          </a:p>
          <a:p>
            <a:pPr>
              <a:lnSpc>
                <a:spcPct val="120000"/>
              </a:lnSpc>
              <a:spcBef>
                <a:spcPts val="0"/>
              </a:spcBef>
              <a:spcAft>
                <a:spcPts val="0"/>
              </a:spcAft>
            </a:pPr>
            <a:r>
              <a:rPr lang="it-IT" sz="1050" dirty="0" smtClean="0">
                <a:solidFill>
                  <a:schemeClr val="bg1"/>
                </a:solidFill>
              </a:rPr>
              <a:t>foglie di limone, 3 foglie di basilico, 3 bacche di ginepro, 5 semini di anice,</a:t>
            </a:r>
          </a:p>
          <a:p>
            <a:pPr>
              <a:lnSpc>
                <a:spcPct val="120000"/>
              </a:lnSpc>
              <a:spcBef>
                <a:spcPts val="0"/>
              </a:spcBef>
              <a:spcAft>
                <a:spcPts val="0"/>
              </a:spcAft>
            </a:pPr>
            <a:r>
              <a:rPr lang="it-IT" sz="1050" dirty="0" smtClean="0">
                <a:solidFill>
                  <a:schemeClr val="bg1"/>
                </a:solidFill>
              </a:rPr>
              <a:t>5 foglioline di rosmarino, 5 foglioline di tè, 5 foglioline di timo, 2 chiodi di</a:t>
            </a:r>
          </a:p>
          <a:p>
            <a:pPr>
              <a:lnSpc>
                <a:spcPct val="120000"/>
              </a:lnSpc>
              <a:spcBef>
                <a:spcPts val="0"/>
              </a:spcBef>
              <a:spcAft>
                <a:spcPts val="0"/>
              </a:spcAft>
            </a:pPr>
            <a:r>
              <a:rPr lang="it-IT" sz="1050" dirty="0" smtClean="0">
                <a:solidFill>
                  <a:schemeClr val="bg1"/>
                </a:solidFill>
              </a:rPr>
              <a:t>garofano, 1 pezzetto di cannella, 1 granello di radice d’iris, 400 g di alcool</a:t>
            </a:r>
          </a:p>
          <a:p>
            <a:pPr>
              <a:lnSpc>
                <a:spcPct val="120000"/>
              </a:lnSpc>
              <a:spcBef>
                <a:spcPts val="0"/>
              </a:spcBef>
              <a:spcAft>
                <a:spcPts val="0"/>
              </a:spcAft>
            </a:pPr>
            <a:r>
              <a:rPr lang="it-IT" sz="1050" dirty="0" smtClean="0">
                <a:solidFill>
                  <a:schemeClr val="bg1"/>
                </a:solidFill>
              </a:rPr>
              <a:t>puro, 300 g di zucchero, 300 g di acqua.</a:t>
            </a:r>
          </a:p>
          <a:p>
            <a:pPr>
              <a:lnSpc>
                <a:spcPct val="120000"/>
              </a:lnSpc>
              <a:spcBef>
                <a:spcPts val="0"/>
              </a:spcBef>
              <a:spcAft>
                <a:spcPts val="0"/>
              </a:spcAft>
            </a:pPr>
            <a:r>
              <a:rPr lang="it-IT" sz="1050" dirty="0" smtClean="0">
                <a:solidFill>
                  <a:schemeClr val="bg1"/>
                </a:solidFill>
              </a:rPr>
              <a:t>Mettere tutti gli ingredienti (esclusi zucchero e acqua) in un recipiente di</a:t>
            </a:r>
          </a:p>
          <a:p>
            <a:pPr>
              <a:lnSpc>
                <a:spcPct val="120000"/>
              </a:lnSpc>
              <a:spcBef>
                <a:spcPts val="0"/>
              </a:spcBef>
              <a:spcAft>
                <a:spcPts val="0"/>
              </a:spcAft>
            </a:pPr>
            <a:r>
              <a:rPr lang="it-IT" sz="1050" dirty="0" smtClean="0">
                <a:solidFill>
                  <a:schemeClr val="bg1"/>
                </a:solidFill>
              </a:rPr>
              <a:t>vetro a chiusura ermetica. Coprire di alcool e lasciare in infusione, al sole,</a:t>
            </a:r>
          </a:p>
          <a:p>
            <a:pPr>
              <a:lnSpc>
                <a:spcPct val="120000"/>
              </a:lnSpc>
              <a:spcBef>
                <a:spcPts val="0"/>
              </a:spcBef>
              <a:spcAft>
                <a:spcPts val="0"/>
              </a:spcAft>
            </a:pPr>
            <a:r>
              <a:rPr lang="it-IT" sz="1050" dirty="0" smtClean="0">
                <a:solidFill>
                  <a:schemeClr val="bg1"/>
                </a:solidFill>
              </a:rPr>
              <a:t>per una settimana. Preparare poi lo sciroppo, sciogliendo lo zucchero</a:t>
            </a:r>
          </a:p>
          <a:p>
            <a:pPr>
              <a:lnSpc>
                <a:spcPct val="120000"/>
              </a:lnSpc>
              <a:spcBef>
                <a:spcPts val="0"/>
              </a:spcBef>
              <a:spcAft>
                <a:spcPts val="0"/>
              </a:spcAft>
            </a:pPr>
            <a:r>
              <a:rPr lang="it-IT" sz="1050" dirty="0" smtClean="0">
                <a:solidFill>
                  <a:schemeClr val="bg1"/>
                </a:solidFill>
              </a:rPr>
              <a:t>nell’acqua e facendolo bollire pochi minuti. Lasciarlo raffreddare e unirlo al</a:t>
            </a:r>
          </a:p>
          <a:p>
            <a:pPr>
              <a:lnSpc>
                <a:spcPct val="120000"/>
              </a:lnSpc>
              <a:spcBef>
                <a:spcPts val="0"/>
              </a:spcBef>
              <a:spcAft>
                <a:spcPts val="0"/>
              </a:spcAft>
            </a:pPr>
            <a:r>
              <a:rPr lang="it-IT" sz="1050" dirty="0" smtClean="0">
                <a:solidFill>
                  <a:schemeClr val="bg1"/>
                </a:solidFill>
              </a:rPr>
              <a:t>composto. Lasciar riposare per due giorni. Filtrare e imbottigliare</a:t>
            </a:r>
            <a:endParaRPr lang="it-IT" sz="1050" dirty="0">
              <a:solidFill>
                <a:schemeClr val="bg1"/>
              </a:solidFill>
            </a:endParaRPr>
          </a:p>
        </p:txBody>
      </p:sp>
      <p:sp>
        <p:nvSpPr>
          <p:cNvPr id="5" name="CasellaDiTesto 4"/>
          <p:cNvSpPr txBox="1"/>
          <p:nvPr/>
        </p:nvSpPr>
        <p:spPr>
          <a:xfrm>
            <a:off x="539552" y="188640"/>
            <a:ext cx="4896544" cy="3970318"/>
          </a:xfrm>
          <a:prstGeom prst="rect">
            <a:avLst/>
          </a:prstGeom>
          <a:noFill/>
        </p:spPr>
        <p:txBody>
          <a:bodyPr wrap="square" rtlCol="0">
            <a:spAutoFit/>
          </a:bodyPr>
          <a:lstStyle/>
          <a:p>
            <a:r>
              <a:rPr lang="it-IT" sz="1000" b="1" dirty="0" smtClean="0">
                <a:solidFill>
                  <a:schemeClr val="bg1"/>
                </a:solidFill>
              </a:rPr>
              <a:t>BISCOTTINI AI CRISANTEMI</a:t>
            </a:r>
          </a:p>
          <a:p>
            <a:endParaRPr lang="it-IT" sz="900" b="1" dirty="0" smtClean="0">
              <a:solidFill>
                <a:schemeClr val="bg1"/>
              </a:solidFill>
            </a:endParaRPr>
          </a:p>
          <a:p>
            <a:r>
              <a:rPr lang="it-IT" sz="900" dirty="0" smtClean="0">
                <a:solidFill>
                  <a:schemeClr val="bg1"/>
                </a:solidFill>
              </a:rPr>
              <a:t>- 15 grammi di petali di crisantemo</a:t>
            </a:r>
          </a:p>
          <a:p>
            <a:r>
              <a:rPr lang="it-IT" sz="900" dirty="0" smtClean="0">
                <a:solidFill>
                  <a:schemeClr val="bg1"/>
                </a:solidFill>
              </a:rPr>
              <a:t>- 200 grammi di farina di riso</a:t>
            </a:r>
          </a:p>
          <a:p>
            <a:r>
              <a:rPr lang="it-IT" sz="900" dirty="0" smtClean="0">
                <a:solidFill>
                  <a:schemeClr val="bg1"/>
                </a:solidFill>
              </a:rPr>
              <a:t>- 1 tazza da tè di purea di zucca</a:t>
            </a:r>
          </a:p>
          <a:p>
            <a:r>
              <a:rPr lang="it-IT" sz="900" dirty="0" smtClean="0">
                <a:solidFill>
                  <a:schemeClr val="bg1"/>
                </a:solidFill>
              </a:rPr>
              <a:t>- 3 cucchiai di purea di castagne</a:t>
            </a:r>
          </a:p>
          <a:p>
            <a:r>
              <a:rPr lang="it-IT" sz="900" dirty="0" smtClean="0">
                <a:solidFill>
                  <a:schemeClr val="bg1"/>
                </a:solidFill>
              </a:rPr>
              <a:t>- un pizzico di sale marino</a:t>
            </a:r>
          </a:p>
          <a:p>
            <a:r>
              <a:rPr lang="it-IT" sz="900" dirty="0" smtClean="0">
                <a:solidFill>
                  <a:schemeClr val="bg1"/>
                </a:solidFill>
              </a:rPr>
              <a:t>- un cucchiaio di zucchero di canna</a:t>
            </a:r>
          </a:p>
          <a:p>
            <a:r>
              <a:rPr lang="it-IT" sz="900" dirty="0" smtClean="0">
                <a:solidFill>
                  <a:schemeClr val="bg1"/>
                </a:solidFill>
              </a:rPr>
              <a:t>- un cucchiaio di cannella in polvere</a:t>
            </a:r>
          </a:p>
          <a:p>
            <a:r>
              <a:rPr lang="it-IT" sz="900" dirty="0" smtClean="0">
                <a:solidFill>
                  <a:schemeClr val="bg1"/>
                </a:solidFill>
              </a:rPr>
              <a:t>- 2 foglie di alloro</a:t>
            </a:r>
          </a:p>
          <a:p>
            <a:r>
              <a:rPr lang="it-IT" sz="900" dirty="0" smtClean="0">
                <a:solidFill>
                  <a:schemeClr val="bg1"/>
                </a:solidFill>
              </a:rPr>
              <a:t>- poco latte fresco, intero</a:t>
            </a:r>
          </a:p>
          <a:p>
            <a:r>
              <a:rPr lang="it-IT" sz="900" dirty="0" smtClean="0">
                <a:solidFill>
                  <a:schemeClr val="bg1"/>
                </a:solidFill>
              </a:rPr>
              <a:t>- olio extra vergine di oliva fruttato</a:t>
            </a:r>
          </a:p>
          <a:p>
            <a:r>
              <a:rPr lang="it-IT" sz="900" dirty="0" smtClean="0">
                <a:solidFill>
                  <a:schemeClr val="bg1"/>
                </a:solidFill>
              </a:rPr>
              <a:t>Mettere a lessare le castagne in abbondante acqua fredda, con le foglie di</a:t>
            </a:r>
          </a:p>
          <a:p>
            <a:r>
              <a:rPr lang="it-IT" sz="900" dirty="0" smtClean="0">
                <a:solidFill>
                  <a:schemeClr val="bg1"/>
                </a:solidFill>
              </a:rPr>
              <a:t>alloro e un pizzico di sale. Una volta cotte tagliatele in due parti e con</a:t>
            </a:r>
          </a:p>
          <a:p>
            <a:r>
              <a:rPr lang="it-IT" sz="900" dirty="0" smtClean="0">
                <a:solidFill>
                  <a:schemeClr val="bg1"/>
                </a:solidFill>
              </a:rPr>
              <a:t>l'aiuto di un cucchiaio vuotatele del contenuto, realizzando il quantitativo di</a:t>
            </a:r>
          </a:p>
          <a:p>
            <a:r>
              <a:rPr lang="it-IT" sz="900" dirty="0" smtClean="0">
                <a:solidFill>
                  <a:schemeClr val="bg1"/>
                </a:solidFill>
              </a:rPr>
              <a:t>purea che vi serve. Procedete nello stesso modo con la zucca precedentemente</a:t>
            </a:r>
          </a:p>
          <a:p>
            <a:r>
              <a:rPr lang="it-IT" sz="900" dirty="0" smtClean="0">
                <a:solidFill>
                  <a:schemeClr val="bg1"/>
                </a:solidFill>
              </a:rPr>
              <a:t>cotta a vapore e lasciata raffreddare.</a:t>
            </a:r>
          </a:p>
          <a:p>
            <a:r>
              <a:rPr lang="it-IT" sz="900" dirty="0" smtClean="0">
                <a:solidFill>
                  <a:schemeClr val="bg1"/>
                </a:solidFill>
              </a:rPr>
              <a:t>Sulla spianatoia versate a fontana la farina di riso, unite tutti gli ingredienti:</a:t>
            </a:r>
          </a:p>
          <a:p>
            <a:r>
              <a:rPr lang="it-IT" sz="900" dirty="0" smtClean="0">
                <a:solidFill>
                  <a:schemeClr val="bg1"/>
                </a:solidFill>
              </a:rPr>
              <a:t>le purea di castagne e di zucca, un pizzico di sale, lo zucchero di canna, la</a:t>
            </a:r>
          </a:p>
          <a:p>
            <a:r>
              <a:rPr lang="it-IT" sz="900" dirty="0" smtClean="0">
                <a:solidFill>
                  <a:schemeClr val="bg1"/>
                </a:solidFill>
              </a:rPr>
              <a:t>cannella, i petali di crisantemo. Dovrà risultare un impasto molto consistente.</a:t>
            </a:r>
          </a:p>
          <a:p>
            <a:r>
              <a:rPr lang="it-IT" sz="900" dirty="0" smtClean="0">
                <a:solidFill>
                  <a:schemeClr val="bg1"/>
                </a:solidFill>
              </a:rPr>
              <a:t>Per aiutarvi ad unire il tutto, potete usare qualche goccia di latte.</a:t>
            </a:r>
          </a:p>
          <a:p>
            <a:r>
              <a:rPr lang="it-IT" sz="900" dirty="0" smtClean="0">
                <a:solidFill>
                  <a:schemeClr val="bg1"/>
                </a:solidFill>
              </a:rPr>
              <a:t>Stendete una sfoglia dallo spessore di un centimetro e tagliatela nelle forme</a:t>
            </a:r>
          </a:p>
          <a:p>
            <a:r>
              <a:rPr lang="it-IT" sz="900" dirty="0" smtClean="0">
                <a:solidFill>
                  <a:schemeClr val="bg1"/>
                </a:solidFill>
              </a:rPr>
              <a:t>che preferite. Se possedete stampini particolari taglia-biscotti usateli,</a:t>
            </a:r>
          </a:p>
          <a:p>
            <a:r>
              <a:rPr lang="it-IT" sz="900" dirty="0" smtClean="0">
                <a:solidFill>
                  <a:schemeClr val="bg1"/>
                </a:solidFill>
              </a:rPr>
              <a:t>riciclando gli scarti fino ad esaurimento. A questo punto ungete una teglia</a:t>
            </a:r>
          </a:p>
          <a:p>
            <a:r>
              <a:rPr lang="it-IT" sz="900" dirty="0" smtClean="0">
                <a:solidFill>
                  <a:schemeClr val="bg1"/>
                </a:solidFill>
              </a:rPr>
              <a:t>da forno, adagiatevi i biscotti e infornate in forno preriscaldato (meglio se</a:t>
            </a:r>
          </a:p>
          <a:p>
            <a:r>
              <a:rPr lang="it-IT" sz="900" dirty="0" smtClean="0">
                <a:solidFill>
                  <a:schemeClr val="bg1"/>
                </a:solidFill>
              </a:rPr>
              <a:t>ventilato) a 180 gradi per 15 minuti circa.</a:t>
            </a:r>
          </a:p>
          <a:p>
            <a:r>
              <a:rPr lang="it-IT" sz="900" dirty="0" smtClean="0">
                <a:solidFill>
                  <a:schemeClr val="bg1"/>
                </a:solidFill>
              </a:rPr>
              <a:t>Controllate la cottura. Serviteli freddi insieme a una tazza di te verde bollente,</a:t>
            </a:r>
          </a:p>
          <a:p>
            <a:r>
              <a:rPr lang="it-IT" sz="900" dirty="0" smtClean="0">
                <a:solidFill>
                  <a:schemeClr val="bg1"/>
                </a:solidFill>
              </a:rPr>
              <a:t>dolcificata con pochissimo miele di acacia.</a:t>
            </a:r>
          </a:p>
        </p:txBody>
      </p:sp>
      <p:pic>
        <p:nvPicPr>
          <p:cNvPr id="6" name="Immagine 5" descr="fcpranzomalatestaminiwz8.jpg"/>
          <p:cNvPicPr>
            <a:picLocks noChangeAspect="1"/>
          </p:cNvPicPr>
          <p:nvPr/>
        </p:nvPicPr>
        <p:blipFill>
          <a:blip r:embed="rId2" cstate="print"/>
          <a:stretch>
            <a:fillRect/>
          </a:stretch>
        </p:blipFill>
        <p:spPr>
          <a:xfrm>
            <a:off x="827584" y="4509120"/>
            <a:ext cx="2571750" cy="1532763"/>
          </a:xfrm>
          <a:prstGeom prst="rect">
            <a:avLst/>
          </a:prstGeom>
          <a:ln>
            <a:noFill/>
          </a:ln>
          <a:effectLst>
            <a:softEdge rad="112500"/>
          </a:effectLst>
        </p:spPr>
      </p:pic>
      <p:pic>
        <p:nvPicPr>
          <p:cNvPr id="7" name="Immagine 6" descr="hutchinson-linda-erbe-aromatiche.jpg"/>
          <p:cNvPicPr>
            <a:picLocks noChangeAspect="1"/>
          </p:cNvPicPr>
          <p:nvPr/>
        </p:nvPicPr>
        <p:blipFill>
          <a:blip r:embed="rId3" cstate="print"/>
          <a:stretch>
            <a:fillRect/>
          </a:stretch>
        </p:blipFill>
        <p:spPr>
          <a:xfrm>
            <a:off x="5652120" y="1556792"/>
            <a:ext cx="1564196" cy="2185988"/>
          </a:xfrm>
          <a:prstGeom prst="rect">
            <a:avLst/>
          </a:prstGeom>
          <a:ln>
            <a:noFill/>
          </a:ln>
          <a:effectLst>
            <a:softEdge rad="112500"/>
          </a:effectLst>
        </p:spPr>
      </p:pic>
    </p:spTree>
  </p:cSld>
  <p:clrMapOvr>
    <a:masterClrMapping/>
  </p:clrMapOvr>
  <p:transition spd="slow" advTm="30872">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idx="2"/>
          </p:nvPr>
        </p:nvSpPr>
        <p:spPr>
          <a:xfrm>
            <a:off x="755576" y="980728"/>
            <a:ext cx="3528392" cy="1656184"/>
          </a:xfrm>
        </p:spPr>
        <p:txBody>
          <a:bodyPr>
            <a:noAutofit/>
          </a:bodyPr>
          <a:lstStyle/>
          <a:p>
            <a:r>
              <a:rPr lang="it-IT" sz="2400" dirty="0" smtClean="0">
                <a:solidFill>
                  <a:schemeClr val="bg1"/>
                </a:solidFill>
              </a:rPr>
              <a:t>… </a:t>
            </a:r>
            <a:r>
              <a:rPr lang="it-IT" sz="2400" dirty="0" smtClean="0">
                <a:solidFill>
                  <a:schemeClr val="bg1"/>
                </a:solidFill>
              </a:rPr>
              <a:t>il Gran Libro continua a volare tra i quattro punti cardinali …</a:t>
            </a:r>
            <a:endParaRPr lang="it-IT" sz="2400" dirty="0">
              <a:solidFill>
                <a:schemeClr val="bg1"/>
              </a:solidFill>
            </a:endParaRPr>
          </a:p>
        </p:txBody>
      </p:sp>
      <p:sp>
        <p:nvSpPr>
          <p:cNvPr id="5" name="Titolo 4"/>
          <p:cNvSpPr>
            <a:spLocks noGrp="1"/>
          </p:cNvSpPr>
          <p:nvPr>
            <p:ph type="title"/>
          </p:nvPr>
        </p:nvSpPr>
        <p:spPr>
          <a:xfrm>
            <a:off x="827584" y="5877272"/>
            <a:ext cx="6480720" cy="418728"/>
          </a:xfrm>
        </p:spPr>
        <p:txBody>
          <a:bodyPr>
            <a:normAutofit/>
          </a:bodyPr>
          <a:lstStyle/>
          <a:p>
            <a:r>
              <a:rPr lang="it-IT" sz="1600" b="0" dirty="0" smtClean="0">
                <a:solidFill>
                  <a:schemeClr val="bg1"/>
                </a:solidFill>
              </a:rPr>
              <a:t>Presentazione in PowerPoint a cura di Ilaria </a:t>
            </a:r>
            <a:r>
              <a:rPr lang="it-IT" sz="1600" b="0" dirty="0" err="1" smtClean="0">
                <a:solidFill>
                  <a:schemeClr val="bg1"/>
                </a:solidFill>
              </a:rPr>
              <a:t>Persello</a:t>
            </a:r>
            <a:r>
              <a:rPr lang="it-IT" sz="1600" b="0" dirty="0" smtClean="0">
                <a:solidFill>
                  <a:schemeClr val="bg1"/>
                </a:solidFill>
              </a:rPr>
              <a:t>      </a:t>
            </a:r>
            <a:r>
              <a:rPr lang="it-IT" sz="800" b="0" dirty="0" smtClean="0">
                <a:solidFill>
                  <a:schemeClr val="bg1"/>
                </a:solidFill>
              </a:rPr>
              <a:t>© Area Bianca 2010</a:t>
            </a:r>
            <a:endParaRPr lang="it-IT" sz="1600" b="0" dirty="0">
              <a:solidFill>
                <a:schemeClr val="bg1"/>
              </a:solidFill>
            </a:endParaRPr>
          </a:p>
        </p:txBody>
      </p:sp>
      <p:pic>
        <p:nvPicPr>
          <p:cNvPr id="1026" name="Picture 2" descr="C:\Users\solimano\Desktop\1.jpg"/>
          <p:cNvPicPr>
            <a:picLocks noChangeAspect="1" noChangeArrowheads="1"/>
          </p:cNvPicPr>
          <p:nvPr/>
        </p:nvPicPr>
        <p:blipFill>
          <a:blip r:embed="rId3" cstate="print"/>
          <a:srcRect/>
          <a:stretch>
            <a:fillRect/>
          </a:stretch>
        </p:blipFill>
        <p:spPr bwMode="auto">
          <a:xfrm rot="2280000">
            <a:off x="5177066" y="6051198"/>
            <a:ext cx="147036" cy="144841"/>
          </a:xfrm>
          <a:prstGeom prst="rect">
            <a:avLst/>
          </a:prstGeom>
          <a:noFill/>
        </p:spPr>
      </p:pic>
      <p:pic>
        <p:nvPicPr>
          <p:cNvPr id="9" name="Immagine 8" descr="art_30448_1_libro%20volante.jpg"/>
          <p:cNvPicPr>
            <a:picLocks noChangeAspect="1"/>
          </p:cNvPicPr>
          <p:nvPr/>
        </p:nvPicPr>
        <p:blipFill>
          <a:blip r:embed="rId4" cstate="print"/>
          <a:stretch>
            <a:fillRect/>
          </a:stretch>
        </p:blipFill>
        <p:spPr>
          <a:xfrm>
            <a:off x="5652120" y="764704"/>
            <a:ext cx="2828925" cy="2266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asellaDiTesto 9"/>
          <p:cNvSpPr txBox="1"/>
          <p:nvPr/>
        </p:nvSpPr>
        <p:spPr>
          <a:xfrm>
            <a:off x="6084168" y="5229200"/>
            <a:ext cx="2808312" cy="523220"/>
          </a:xfrm>
          <a:prstGeom prst="rect">
            <a:avLst/>
          </a:prstGeom>
          <a:noFill/>
        </p:spPr>
        <p:txBody>
          <a:bodyPr wrap="square" rtlCol="0">
            <a:spAutoFit/>
          </a:bodyPr>
          <a:lstStyle/>
          <a:p>
            <a:r>
              <a:rPr lang="it-IT" sz="2800" b="1" dirty="0" smtClean="0">
                <a:solidFill>
                  <a:schemeClr val="bg1"/>
                </a:solidFill>
                <a:latin typeface="Bradley Hand ITC" pitchFamily="66" charset="0"/>
              </a:rPr>
              <a:t>... Senza fine …</a:t>
            </a:r>
            <a:endParaRPr lang="it-IT" sz="2800" b="1" dirty="0">
              <a:solidFill>
                <a:schemeClr val="bg1"/>
              </a:solidFill>
              <a:latin typeface="Bradley Hand ITC" pitchFamily="66" charset="0"/>
            </a:endParaRPr>
          </a:p>
        </p:txBody>
      </p:sp>
      <p:pic>
        <p:nvPicPr>
          <p:cNvPr id="11" name="Immagine 10" descr="247070.jpg"/>
          <p:cNvPicPr>
            <a:picLocks noChangeAspect="1"/>
          </p:cNvPicPr>
          <p:nvPr/>
        </p:nvPicPr>
        <p:blipFill>
          <a:blip r:embed="rId5" cstate="print"/>
          <a:stretch>
            <a:fillRect/>
          </a:stretch>
        </p:blipFill>
        <p:spPr>
          <a:xfrm>
            <a:off x="2051720" y="3140968"/>
            <a:ext cx="1603058" cy="157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advTm="11731">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860032" y="3789040"/>
            <a:ext cx="3960440" cy="576064"/>
          </a:xfrm>
        </p:spPr>
        <p:txBody>
          <a:bodyPr>
            <a:normAutofit/>
          </a:bodyPr>
          <a:lstStyle/>
          <a:p>
            <a:pPr>
              <a:buNone/>
            </a:pPr>
            <a:r>
              <a:rPr lang="it-IT" sz="1800" dirty="0" smtClean="0">
                <a:solidFill>
                  <a:schemeClr val="bg1"/>
                </a:solidFill>
              </a:rPr>
              <a:t>Un Labirinto per Mrs. </a:t>
            </a:r>
            <a:r>
              <a:rPr lang="it-IT" sz="1800" dirty="0" err="1" smtClean="0">
                <a:solidFill>
                  <a:schemeClr val="bg1"/>
                </a:solidFill>
              </a:rPr>
              <a:t>Cristhie</a:t>
            </a:r>
            <a:endParaRPr lang="it-IT" sz="1800" dirty="0">
              <a:solidFill>
                <a:schemeClr val="bg1"/>
              </a:solidFill>
            </a:endParaRPr>
          </a:p>
        </p:txBody>
      </p:sp>
      <p:pic>
        <p:nvPicPr>
          <p:cNvPr id="4" name="Immagine 3" descr="storia_03.jpg"/>
          <p:cNvPicPr>
            <a:picLocks noChangeAspect="1"/>
          </p:cNvPicPr>
          <p:nvPr/>
        </p:nvPicPr>
        <p:blipFill>
          <a:blip r:embed="rId2" cstate="print"/>
          <a:stretch>
            <a:fillRect/>
          </a:stretch>
        </p:blipFill>
        <p:spPr>
          <a:xfrm rot="-180000">
            <a:off x="5340319" y="4290812"/>
            <a:ext cx="2714625" cy="1914525"/>
          </a:xfrm>
          <a:prstGeom prst="rect">
            <a:avLst/>
          </a:prstGeom>
          <a:ln>
            <a:noFill/>
          </a:ln>
          <a:effectLst>
            <a:softEdge rad="112500"/>
          </a:effectLst>
        </p:spPr>
      </p:pic>
      <p:pic>
        <p:nvPicPr>
          <p:cNvPr id="5" name="Immagine 4" descr="karersee-mit-latemar.jpg"/>
          <p:cNvPicPr>
            <a:picLocks noChangeAspect="1"/>
          </p:cNvPicPr>
          <p:nvPr/>
        </p:nvPicPr>
        <p:blipFill>
          <a:blip r:embed="rId3" cstate="print"/>
          <a:stretch>
            <a:fillRect/>
          </a:stretch>
        </p:blipFill>
        <p:spPr>
          <a:xfrm rot="420000">
            <a:off x="1737525" y="4219498"/>
            <a:ext cx="2464880" cy="2084832"/>
          </a:xfrm>
          <a:prstGeom prst="rect">
            <a:avLst/>
          </a:prstGeom>
          <a:ln>
            <a:noFill/>
          </a:ln>
          <a:effectLst>
            <a:softEdge rad="112500"/>
          </a:effectLst>
        </p:spPr>
      </p:pic>
      <p:pic>
        <p:nvPicPr>
          <p:cNvPr id="6" name="Immagine 5" descr="imagesCAA6XRFS.jpg"/>
          <p:cNvPicPr>
            <a:picLocks noChangeAspect="1"/>
          </p:cNvPicPr>
          <p:nvPr/>
        </p:nvPicPr>
        <p:blipFill>
          <a:blip r:embed="rId4" cstate="print"/>
          <a:stretch>
            <a:fillRect/>
          </a:stretch>
        </p:blipFill>
        <p:spPr>
          <a:xfrm rot="-600000">
            <a:off x="264062" y="2048927"/>
            <a:ext cx="1692116" cy="1951196"/>
          </a:xfrm>
          <a:prstGeom prst="rect">
            <a:avLst/>
          </a:prstGeom>
          <a:ln>
            <a:noFill/>
          </a:ln>
          <a:effectLst>
            <a:softEdge rad="112500"/>
          </a:effectLst>
        </p:spPr>
      </p:pic>
      <p:pic>
        <p:nvPicPr>
          <p:cNvPr id="7" name="Immagine 6" descr="200610_Dolomites%20232.jpg"/>
          <p:cNvPicPr>
            <a:picLocks noChangeAspect="1"/>
          </p:cNvPicPr>
          <p:nvPr/>
        </p:nvPicPr>
        <p:blipFill>
          <a:blip r:embed="rId5" cstate="print"/>
          <a:stretch>
            <a:fillRect/>
          </a:stretch>
        </p:blipFill>
        <p:spPr>
          <a:xfrm rot="120000">
            <a:off x="2010665" y="451766"/>
            <a:ext cx="2731008" cy="1821561"/>
          </a:xfrm>
          <a:prstGeom prst="rect">
            <a:avLst/>
          </a:prstGeom>
          <a:ln>
            <a:noFill/>
          </a:ln>
          <a:effectLst>
            <a:softEdge rad="112500"/>
          </a:effectLst>
        </p:spPr>
      </p:pic>
      <p:sp>
        <p:nvSpPr>
          <p:cNvPr id="10" name="CasellaDiTesto 9"/>
          <p:cNvSpPr txBox="1"/>
          <p:nvPr/>
        </p:nvSpPr>
        <p:spPr>
          <a:xfrm>
            <a:off x="4860032" y="260648"/>
            <a:ext cx="4032448" cy="3539430"/>
          </a:xfrm>
          <a:prstGeom prst="rect">
            <a:avLst/>
          </a:prstGeom>
          <a:noFill/>
        </p:spPr>
        <p:txBody>
          <a:bodyPr wrap="square" rtlCol="0">
            <a:spAutoFit/>
          </a:bodyPr>
          <a:lstStyle/>
          <a:p>
            <a:r>
              <a:rPr lang="it-IT" sz="1400" dirty="0" smtClean="0">
                <a:solidFill>
                  <a:schemeClr val="bg1"/>
                </a:solidFill>
              </a:rPr>
              <a:t>… Anche una giovane signora inglese cedette al fascino e alla fama del rinato </a:t>
            </a:r>
            <a:r>
              <a:rPr lang="it-IT" sz="1400" dirty="0" err="1" smtClean="0">
                <a:solidFill>
                  <a:schemeClr val="bg1"/>
                </a:solidFill>
              </a:rPr>
              <a:t>Grand</a:t>
            </a:r>
            <a:r>
              <a:rPr lang="it-IT" sz="1400" dirty="0" smtClean="0">
                <a:solidFill>
                  <a:schemeClr val="bg1"/>
                </a:solidFill>
              </a:rPr>
              <a:t> Hotel.</a:t>
            </a:r>
            <a:br>
              <a:rPr lang="it-IT" sz="1400" dirty="0" smtClean="0">
                <a:solidFill>
                  <a:schemeClr val="bg1"/>
                </a:solidFill>
              </a:rPr>
            </a:br>
            <a:r>
              <a:rPr lang="it-IT" sz="1400" dirty="0" smtClean="0">
                <a:solidFill>
                  <a:schemeClr val="bg1"/>
                </a:solidFill>
              </a:rPr>
              <a:t>Si diceva che fosse una scrittrice di gialli alla ricerca di ispirazione o forse di un po' di pace dopo la fine del suo matrimonio.</a:t>
            </a:r>
            <a:br>
              <a:rPr lang="it-IT" sz="1400" dirty="0" smtClean="0">
                <a:solidFill>
                  <a:schemeClr val="bg1"/>
                </a:solidFill>
              </a:rPr>
            </a:br>
            <a:r>
              <a:rPr lang="it-IT" sz="1400" dirty="0" smtClean="0">
                <a:solidFill>
                  <a:schemeClr val="bg1"/>
                </a:solidFill>
              </a:rPr>
              <a:t>Quello che non si sapeva, o non si diceva, era che anche a lei era giunta voce della scomparsa del Libro e che, in certo modo, era interessata alla ricerca.</a:t>
            </a:r>
            <a:br>
              <a:rPr lang="it-IT" sz="1400" dirty="0" smtClean="0">
                <a:solidFill>
                  <a:schemeClr val="bg1"/>
                </a:solidFill>
              </a:rPr>
            </a:br>
            <a:r>
              <a:rPr lang="it-IT" sz="1400" dirty="0" smtClean="0">
                <a:solidFill>
                  <a:schemeClr val="bg1"/>
                </a:solidFill>
              </a:rPr>
              <a:t>Iniziò subito ad esaminare la “scena del delitto”. </a:t>
            </a:r>
            <a:br>
              <a:rPr lang="it-IT" sz="1400" dirty="0" smtClean="0">
                <a:solidFill>
                  <a:schemeClr val="bg1"/>
                </a:solidFill>
              </a:rPr>
            </a:br>
            <a:r>
              <a:rPr lang="it-IT" sz="1400" dirty="0" smtClean="0">
                <a:solidFill>
                  <a:schemeClr val="bg1"/>
                </a:solidFill>
              </a:rPr>
              <a:t>Ogni giorno ampliava il suo raggio di azione. </a:t>
            </a:r>
            <a:br>
              <a:rPr lang="it-IT" sz="1400" dirty="0" smtClean="0">
                <a:solidFill>
                  <a:schemeClr val="bg1"/>
                </a:solidFill>
              </a:rPr>
            </a:br>
            <a:r>
              <a:rPr lang="it-IT" sz="1400" dirty="0" smtClean="0">
                <a:solidFill>
                  <a:schemeClr val="bg1"/>
                </a:solidFill>
              </a:rPr>
              <a:t>Le sue ricerche la spingevano sempre più distante dall'albergo, sempre più vicino a quella strana montagna, a quell'antica barriera corallina che si diceva regno di nani e di stregoni. Il </a:t>
            </a:r>
            <a:r>
              <a:rPr lang="it-IT" sz="1400" dirty="0" err="1" smtClean="0">
                <a:solidFill>
                  <a:schemeClr val="bg1"/>
                </a:solidFill>
              </a:rPr>
              <a:t>Latemar</a:t>
            </a:r>
            <a:r>
              <a:rPr lang="it-IT" sz="1400" dirty="0" smtClean="0">
                <a:solidFill>
                  <a:schemeClr val="bg1"/>
                </a:solidFill>
              </a:rPr>
              <a:t> la attirava con la sua magia ….</a:t>
            </a:r>
            <a:endParaRPr lang="it-IT" sz="1400" dirty="0"/>
          </a:p>
        </p:txBody>
      </p:sp>
      <p:pic>
        <p:nvPicPr>
          <p:cNvPr id="12" name="Immagine 11" descr="re-laurino-hotel-laurin.jpg"/>
          <p:cNvPicPr>
            <a:picLocks noChangeAspect="1"/>
          </p:cNvPicPr>
          <p:nvPr/>
        </p:nvPicPr>
        <p:blipFill>
          <a:blip r:embed="rId6" cstate="print"/>
          <a:stretch>
            <a:fillRect/>
          </a:stretch>
        </p:blipFill>
        <p:spPr>
          <a:xfrm>
            <a:off x="2915816" y="2420888"/>
            <a:ext cx="1000125" cy="1500188"/>
          </a:xfrm>
          <a:prstGeom prst="rect">
            <a:avLst/>
          </a:prstGeom>
          <a:ln>
            <a:noFill/>
          </a:ln>
          <a:effectLst>
            <a:softEdge rad="112500"/>
          </a:effectLst>
        </p:spPr>
      </p:pic>
    </p:spTree>
  </p:cSld>
  <p:clrMapOvr>
    <a:masterClrMapping/>
  </p:clrMapOvr>
  <p:transition spd="slow" advTm="13354">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AnticaFarmaciadiSantaMariaNovella.jpg"/>
          <p:cNvPicPr>
            <a:picLocks noGrp="1" noChangeAspect="1"/>
          </p:cNvPicPr>
          <p:nvPr>
            <p:ph sz="quarter" idx="1"/>
          </p:nvPr>
        </p:nvPicPr>
        <p:blipFill>
          <a:blip r:embed="rId2" cstate="print"/>
          <a:stretch>
            <a:fillRect/>
          </a:stretch>
        </p:blipFill>
        <p:spPr>
          <a:xfrm rot="-480000">
            <a:off x="6207729" y="4181103"/>
            <a:ext cx="2667000" cy="1962150"/>
          </a:xfrm>
          <a:prstGeom prst="rect">
            <a:avLst/>
          </a:prstGeom>
          <a:ln>
            <a:noFill/>
          </a:ln>
          <a:effectLst>
            <a:softEdge rad="112500"/>
          </a:effectLst>
        </p:spPr>
      </p:pic>
      <p:sp>
        <p:nvSpPr>
          <p:cNvPr id="3" name="Segnaposto testo 2"/>
          <p:cNvSpPr>
            <a:spLocks noGrp="1"/>
          </p:cNvSpPr>
          <p:nvPr>
            <p:ph type="body" idx="2"/>
          </p:nvPr>
        </p:nvSpPr>
        <p:spPr>
          <a:xfrm>
            <a:off x="323528" y="404664"/>
            <a:ext cx="2664296" cy="3744416"/>
          </a:xfrm>
        </p:spPr>
        <p:txBody>
          <a:bodyPr>
            <a:normAutofit fontScale="85000" lnSpcReduction="10000"/>
          </a:bodyPr>
          <a:lstStyle/>
          <a:p>
            <a:r>
              <a:rPr lang="it-IT" dirty="0" smtClean="0">
                <a:solidFill>
                  <a:schemeClr val="bg1"/>
                </a:solidFill>
              </a:rPr>
              <a:t>… “Pensa che onore per te e l'officina </a:t>
            </a:r>
            <a:r>
              <a:rPr lang="it-IT" dirty="0" err="1" smtClean="0">
                <a:solidFill>
                  <a:schemeClr val="bg1"/>
                </a:solidFill>
              </a:rPr>
              <a:t>aromataria</a:t>
            </a:r>
            <a:r>
              <a:rPr lang="it-IT" dirty="0" smtClean="0">
                <a:solidFill>
                  <a:schemeClr val="bg1"/>
                </a:solidFill>
              </a:rPr>
              <a:t> essere ospite personale di sua Maestà e del laboratorio imperiale. Un'esperienza che in Firenze sarà ricordata per sempre”. Così parlò il Maestro alla mia partenza da S. Maria Novella, mentre dalle sue mani rugose e ancora robuste, che per la prima volta vidi lievemente tremare, mi consegnava una lettera di presentazione con il prestigioso bollo del convento …</a:t>
            </a:r>
          </a:p>
          <a:p>
            <a:endParaRPr lang="it-IT" dirty="0"/>
          </a:p>
        </p:txBody>
      </p:sp>
      <p:sp>
        <p:nvSpPr>
          <p:cNvPr id="4" name="Titolo 3"/>
          <p:cNvSpPr>
            <a:spLocks noGrp="1"/>
          </p:cNvSpPr>
          <p:nvPr>
            <p:ph type="title"/>
          </p:nvPr>
        </p:nvSpPr>
        <p:spPr>
          <a:xfrm>
            <a:off x="323528" y="4005064"/>
            <a:ext cx="3744416" cy="504056"/>
          </a:xfrm>
        </p:spPr>
        <p:txBody>
          <a:bodyPr/>
          <a:lstStyle/>
          <a:p>
            <a:r>
              <a:rPr lang="it-IT" b="0" dirty="0" smtClean="0">
                <a:solidFill>
                  <a:schemeClr val="bg1"/>
                </a:solidFill>
              </a:rPr>
              <a:t>L’ acqua remota della principessa</a:t>
            </a:r>
            <a:endParaRPr lang="it-IT" b="0" dirty="0">
              <a:solidFill>
                <a:schemeClr val="bg1"/>
              </a:solidFill>
            </a:endParaRPr>
          </a:p>
        </p:txBody>
      </p:sp>
      <p:pic>
        <p:nvPicPr>
          <p:cNvPr id="6" name="Immagine 5" descr="437px-Il_laboratorio_dell'alchimista,_Giovanni_Stradano,_studiolo_di_Francesco_I.jpg"/>
          <p:cNvPicPr>
            <a:picLocks noChangeAspect="1"/>
          </p:cNvPicPr>
          <p:nvPr/>
        </p:nvPicPr>
        <p:blipFill>
          <a:blip r:embed="rId3" cstate="print"/>
          <a:stretch>
            <a:fillRect/>
          </a:stretch>
        </p:blipFill>
        <p:spPr>
          <a:xfrm rot="240000">
            <a:off x="6619645" y="694410"/>
            <a:ext cx="2219960" cy="3042920"/>
          </a:xfrm>
          <a:prstGeom prst="rect">
            <a:avLst/>
          </a:prstGeom>
          <a:ln>
            <a:noFill/>
          </a:ln>
          <a:effectLst>
            <a:softEdge rad="112500"/>
          </a:effectLst>
        </p:spPr>
      </p:pic>
      <p:pic>
        <p:nvPicPr>
          <p:cNvPr id="7" name="Immagine 6" descr="1004087109_52afbe3f9e_o.jpg"/>
          <p:cNvPicPr>
            <a:picLocks noChangeAspect="1"/>
          </p:cNvPicPr>
          <p:nvPr/>
        </p:nvPicPr>
        <p:blipFill>
          <a:blip r:embed="rId4" cstate="print"/>
          <a:stretch>
            <a:fillRect/>
          </a:stretch>
        </p:blipFill>
        <p:spPr>
          <a:xfrm rot="540000">
            <a:off x="3482298" y="3833465"/>
            <a:ext cx="2560320" cy="1920240"/>
          </a:xfrm>
          <a:prstGeom prst="rect">
            <a:avLst/>
          </a:prstGeom>
          <a:ln>
            <a:noFill/>
          </a:ln>
          <a:effectLst>
            <a:softEdge rad="112500"/>
          </a:effectLst>
        </p:spPr>
      </p:pic>
      <p:pic>
        <p:nvPicPr>
          <p:cNvPr id="9" name="Immagine 8" descr="DSC05203.JPG"/>
          <p:cNvPicPr>
            <a:picLocks noChangeAspect="1"/>
          </p:cNvPicPr>
          <p:nvPr/>
        </p:nvPicPr>
        <p:blipFill>
          <a:blip r:embed="rId5" cstate="print"/>
          <a:stretch>
            <a:fillRect/>
          </a:stretch>
        </p:blipFill>
        <p:spPr>
          <a:xfrm rot="-480000">
            <a:off x="3338475" y="736257"/>
            <a:ext cx="2844800" cy="2133600"/>
          </a:xfrm>
          <a:prstGeom prst="rect">
            <a:avLst/>
          </a:prstGeom>
          <a:ln>
            <a:noFill/>
          </a:ln>
          <a:effectLst>
            <a:softEdge rad="112500"/>
          </a:effectLst>
        </p:spPr>
      </p:pic>
      <p:pic>
        <p:nvPicPr>
          <p:cNvPr id="10" name="Immagine 9" descr="Pannonhalma%20madartavlat.jpg"/>
          <p:cNvPicPr>
            <a:picLocks noChangeAspect="1"/>
          </p:cNvPicPr>
          <p:nvPr/>
        </p:nvPicPr>
        <p:blipFill>
          <a:blip r:embed="rId6" cstate="print"/>
          <a:stretch>
            <a:fillRect/>
          </a:stretch>
        </p:blipFill>
        <p:spPr>
          <a:xfrm>
            <a:off x="611560" y="4869160"/>
            <a:ext cx="2309652" cy="1630741"/>
          </a:xfrm>
          <a:prstGeom prst="rect">
            <a:avLst/>
          </a:prstGeom>
          <a:ln>
            <a:noFill/>
          </a:ln>
          <a:effectLst>
            <a:softEdge rad="112500"/>
          </a:effectLst>
        </p:spPr>
      </p:pic>
    </p:spTree>
  </p:cSld>
  <p:clrMapOvr>
    <a:masterClrMapping/>
  </p:clrMapOvr>
  <p:transition spd="slow" advTm="13338">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868144" y="4941168"/>
            <a:ext cx="3096344" cy="562744"/>
          </a:xfrm>
        </p:spPr>
        <p:txBody>
          <a:bodyPr/>
          <a:lstStyle/>
          <a:p>
            <a:r>
              <a:rPr lang="it-IT" b="0" dirty="0" smtClean="0">
                <a:solidFill>
                  <a:schemeClr val="bg1"/>
                </a:solidFill>
              </a:rPr>
              <a:t>L’ icona in fondo al pozzo</a:t>
            </a:r>
            <a:endParaRPr lang="it-IT" b="0" dirty="0">
              <a:solidFill>
                <a:schemeClr val="bg1"/>
              </a:solidFill>
            </a:endParaRPr>
          </a:p>
        </p:txBody>
      </p:sp>
      <p:sp>
        <p:nvSpPr>
          <p:cNvPr id="7" name="Segnaposto testo 6"/>
          <p:cNvSpPr>
            <a:spLocks noGrp="1"/>
          </p:cNvSpPr>
          <p:nvPr>
            <p:ph type="body" sz="half" idx="2"/>
          </p:nvPr>
        </p:nvSpPr>
        <p:spPr>
          <a:xfrm>
            <a:off x="5868144" y="548680"/>
            <a:ext cx="3024336" cy="4419600"/>
          </a:xfrm>
        </p:spPr>
        <p:txBody>
          <a:bodyPr>
            <a:normAutofit fontScale="92500" lnSpcReduction="20000"/>
          </a:bodyPr>
          <a:lstStyle/>
          <a:p>
            <a:pPr>
              <a:lnSpc>
                <a:spcPct val="110000"/>
              </a:lnSpc>
              <a:spcBef>
                <a:spcPts val="0"/>
              </a:spcBef>
              <a:spcAft>
                <a:spcPts val="0"/>
              </a:spcAft>
            </a:pPr>
            <a:r>
              <a:rPr lang="it-IT" sz="1500" dirty="0" smtClean="0">
                <a:solidFill>
                  <a:schemeClr val="bg1"/>
                </a:solidFill>
              </a:rPr>
              <a:t>… “Mi fermai un attimo, non so ancora quanto lungo – aggiunse il pittore veneziano – ed i miei occhi scivolarono su quel volto, leggermente inclinato verso il Bambino, tenuto in braccio con la mano sinistra, mentre la destra, grande e dalle dita lunghe e affusolate, faceva da appiglio alla smarrita presa delle due piccole mani del figlio, indicandogli come una meta remota”.</a:t>
            </a:r>
          </a:p>
          <a:p>
            <a:pPr>
              <a:lnSpc>
                <a:spcPct val="110000"/>
              </a:lnSpc>
              <a:spcBef>
                <a:spcPts val="0"/>
              </a:spcBef>
              <a:spcAft>
                <a:spcPts val="0"/>
              </a:spcAft>
            </a:pPr>
            <a:r>
              <a:rPr lang="it-IT" sz="1500" dirty="0" smtClean="0">
                <a:solidFill>
                  <a:schemeClr val="bg1"/>
                </a:solidFill>
              </a:rPr>
              <a:t>“Mi sorprese, turbandomi non poco – concluse Giovanni – che lo sguardo della Madonna, in cui tristezza e tenerezza sembravano moti dell'animo già superati, non fosse rivolto direttamente sul figlio. Il suo volto sembrava guardare altrove e gli occhi, come mandorle appena dischiuse, cercare sempre qualcuno intorno” …</a:t>
            </a:r>
          </a:p>
          <a:p>
            <a:endParaRPr lang="it-IT" sz="1400" dirty="0"/>
          </a:p>
        </p:txBody>
      </p:sp>
      <p:pic>
        <p:nvPicPr>
          <p:cNvPr id="9" name="Immagine 8" descr="creta.jpg"/>
          <p:cNvPicPr>
            <a:picLocks noChangeAspect="1"/>
          </p:cNvPicPr>
          <p:nvPr/>
        </p:nvPicPr>
        <p:blipFill>
          <a:blip r:embed="rId2" cstate="print"/>
          <a:stretch>
            <a:fillRect/>
          </a:stretch>
        </p:blipFill>
        <p:spPr>
          <a:xfrm rot="162677">
            <a:off x="577303" y="4560238"/>
            <a:ext cx="2200275" cy="1648206"/>
          </a:xfrm>
          <a:prstGeom prst="rect">
            <a:avLst/>
          </a:prstGeom>
          <a:ln>
            <a:noFill/>
          </a:ln>
          <a:effectLst>
            <a:softEdge rad="112500"/>
          </a:effectLst>
        </p:spPr>
      </p:pic>
      <p:pic>
        <p:nvPicPr>
          <p:cNvPr id="10" name="Immagine 9" descr="perpetuosoccorso.jpg"/>
          <p:cNvPicPr>
            <a:picLocks noChangeAspect="1"/>
          </p:cNvPicPr>
          <p:nvPr/>
        </p:nvPicPr>
        <p:blipFill>
          <a:blip r:embed="rId3" cstate="print"/>
          <a:stretch>
            <a:fillRect/>
          </a:stretch>
        </p:blipFill>
        <p:spPr>
          <a:xfrm rot="20971296">
            <a:off x="400949" y="362005"/>
            <a:ext cx="2147888" cy="2632139"/>
          </a:xfrm>
          <a:prstGeom prst="rect">
            <a:avLst/>
          </a:prstGeom>
          <a:ln>
            <a:noFill/>
          </a:ln>
          <a:effectLst>
            <a:softEdge rad="112500"/>
          </a:effectLst>
        </p:spPr>
      </p:pic>
      <p:pic>
        <p:nvPicPr>
          <p:cNvPr id="11" name="Immagine 10" descr="mercanti_veneziani-filtered.jpg"/>
          <p:cNvPicPr>
            <a:picLocks noChangeAspect="1"/>
          </p:cNvPicPr>
          <p:nvPr/>
        </p:nvPicPr>
        <p:blipFill>
          <a:blip r:embed="rId4" cstate="print"/>
          <a:stretch>
            <a:fillRect/>
          </a:stretch>
        </p:blipFill>
        <p:spPr>
          <a:xfrm rot="310185">
            <a:off x="3456125" y="3579991"/>
            <a:ext cx="1865376" cy="2487168"/>
          </a:xfrm>
          <a:prstGeom prst="rect">
            <a:avLst/>
          </a:prstGeom>
          <a:ln>
            <a:noFill/>
          </a:ln>
          <a:effectLst>
            <a:softEdge rad="112500"/>
          </a:effectLst>
        </p:spPr>
      </p:pic>
      <p:pic>
        <p:nvPicPr>
          <p:cNvPr id="13" name="Immagine 12" descr="21.jpg"/>
          <p:cNvPicPr>
            <a:picLocks noChangeAspect="1"/>
          </p:cNvPicPr>
          <p:nvPr/>
        </p:nvPicPr>
        <p:blipFill>
          <a:blip r:embed="rId5" cstate="print"/>
          <a:stretch>
            <a:fillRect/>
          </a:stretch>
        </p:blipFill>
        <p:spPr>
          <a:xfrm>
            <a:off x="2699792" y="620688"/>
            <a:ext cx="2921000" cy="2003806"/>
          </a:xfrm>
          <a:prstGeom prst="rect">
            <a:avLst/>
          </a:prstGeom>
          <a:ln>
            <a:noFill/>
          </a:ln>
          <a:effectLst>
            <a:softEdge rad="112500"/>
          </a:effectLst>
        </p:spPr>
      </p:pic>
      <p:pic>
        <p:nvPicPr>
          <p:cNvPr id="14" name="Immagine 13" descr="1156976863.jpg"/>
          <p:cNvPicPr>
            <a:picLocks noChangeAspect="1"/>
          </p:cNvPicPr>
          <p:nvPr/>
        </p:nvPicPr>
        <p:blipFill>
          <a:blip r:embed="rId6" cstate="print"/>
          <a:stretch>
            <a:fillRect/>
          </a:stretch>
        </p:blipFill>
        <p:spPr>
          <a:xfrm>
            <a:off x="1583428" y="3189614"/>
            <a:ext cx="1508760" cy="1131570"/>
          </a:xfrm>
          <a:prstGeom prst="rect">
            <a:avLst/>
          </a:prstGeom>
          <a:ln>
            <a:noFill/>
          </a:ln>
          <a:effectLst>
            <a:softEdge rad="112500"/>
          </a:effectLst>
        </p:spPr>
      </p:pic>
    </p:spTree>
  </p:cSld>
  <p:clrMapOvr>
    <a:masterClrMapping/>
  </p:clrMapOvr>
  <p:transition spd="slow" advTm="20077">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68144" y="4941168"/>
            <a:ext cx="3024336" cy="648072"/>
          </a:xfrm>
        </p:spPr>
        <p:txBody>
          <a:bodyPr>
            <a:normAutofit/>
          </a:bodyPr>
          <a:lstStyle/>
          <a:p>
            <a:r>
              <a:rPr lang="it-IT" b="0" dirty="0" smtClean="0">
                <a:solidFill>
                  <a:schemeClr val="bg1"/>
                </a:solidFill>
              </a:rPr>
              <a:t>Merlino, il cuoco del jazz club</a:t>
            </a:r>
            <a:endParaRPr lang="it-IT" b="0" dirty="0">
              <a:solidFill>
                <a:schemeClr val="bg1"/>
              </a:solidFill>
            </a:endParaRPr>
          </a:p>
        </p:txBody>
      </p:sp>
      <p:pic>
        <p:nvPicPr>
          <p:cNvPr id="5" name="Segnaposto immagine 4" descr="20112008022.jpg"/>
          <p:cNvPicPr>
            <a:picLocks noGrp="1" noChangeAspect="1"/>
          </p:cNvPicPr>
          <p:nvPr>
            <p:ph type="pic" idx="1"/>
          </p:nvPr>
        </p:nvPicPr>
        <p:blipFill>
          <a:blip r:embed="rId2" cstate="print"/>
          <a:srcRect t="15348" b="15348"/>
          <a:stretch>
            <a:fillRect/>
          </a:stretch>
        </p:blipFill>
        <p:spPr>
          <a:xfrm>
            <a:off x="611560" y="4581128"/>
            <a:ext cx="1777594" cy="1786607"/>
          </a:xfrm>
        </p:spPr>
      </p:pic>
      <p:sp>
        <p:nvSpPr>
          <p:cNvPr id="4" name="Segnaposto testo 3"/>
          <p:cNvSpPr>
            <a:spLocks noGrp="1"/>
          </p:cNvSpPr>
          <p:nvPr>
            <p:ph type="body" sz="half" idx="2"/>
          </p:nvPr>
        </p:nvSpPr>
        <p:spPr>
          <a:xfrm>
            <a:off x="6300192" y="332656"/>
            <a:ext cx="2699792" cy="4752528"/>
          </a:xfrm>
        </p:spPr>
        <p:txBody>
          <a:bodyPr>
            <a:normAutofit/>
          </a:bodyPr>
          <a:lstStyle/>
          <a:p>
            <a:r>
              <a:rPr lang="it-IT" sz="1400" dirty="0" smtClean="0">
                <a:solidFill>
                  <a:schemeClr val="bg1"/>
                </a:solidFill>
              </a:rPr>
              <a:t>… Solimano aveva un palco d'eccezione, proprio sulla piccola finestra che, aprendosi discreta dalla cucina, gli permetteva di non perdere una battuta delle prove dei più grandi musicisti. Anche lui, tra un sonnellino e l'altro, manifestava il suo gradimento musicale, che con le più svariate evoluzioni e un vocabolario infinito di miagolii comunicava al padrone. Proprio grazie a questa continua e amorevole consultazione nascevano nel cuore e nella testa di Merlino i più audaci abbinanti culinari …</a:t>
            </a:r>
          </a:p>
          <a:p>
            <a:endParaRPr lang="it-IT" sz="1400" dirty="0">
              <a:solidFill>
                <a:schemeClr val="bg1"/>
              </a:solidFill>
            </a:endParaRPr>
          </a:p>
        </p:txBody>
      </p:sp>
      <p:pic>
        <p:nvPicPr>
          <p:cNvPr id="7" name="Immagine 6" descr="Cuoco1.jpg"/>
          <p:cNvPicPr>
            <a:picLocks noChangeAspect="1"/>
          </p:cNvPicPr>
          <p:nvPr/>
        </p:nvPicPr>
        <p:blipFill>
          <a:blip r:embed="rId3" cstate="print"/>
          <a:stretch>
            <a:fillRect/>
          </a:stretch>
        </p:blipFill>
        <p:spPr>
          <a:xfrm rot="-300000">
            <a:off x="561663" y="765744"/>
            <a:ext cx="1773936" cy="2237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magine 8" descr="nice8.jpg"/>
          <p:cNvPicPr>
            <a:picLocks noChangeAspect="1"/>
          </p:cNvPicPr>
          <p:nvPr/>
        </p:nvPicPr>
        <p:blipFill>
          <a:blip r:embed="rId4" cstate="print">
            <a:duotone>
              <a:prstClr val="black"/>
              <a:srgbClr val="D9C3A5">
                <a:tint val="50000"/>
                <a:satMod val="180000"/>
              </a:srgbClr>
            </a:duotone>
          </a:blip>
          <a:stretch>
            <a:fillRect/>
          </a:stretch>
        </p:blipFill>
        <p:spPr>
          <a:xfrm rot="-120000">
            <a:off x="3450706" y="1747938"/>
            <a:ext cx="2732532" cy="1814703"/>
          </a:xfrm>
          <a:prstGeom prst="rect">
            <a:avLst/>
          </a:prstGeom>
          <a:ln>
            <a:noFill/>
          </a:ln>
          <a:effectLst>
            <a:softEdge rad="112500"/>
          </a:effectLst>
        </p:spPr>
      </p:pic>
      <p:pic>
        <p:nvPicPr>
          <p:cNvPr id="10" name="Immagine 9" descr="miles-coltrane.jpg"/>
          <p:cNvPicPr>
            <a:picLocks noChangeAspect="1"/>
          </p:cNvPicPr>
          <p:nvPr/>
        </p:nvPicPr>
        <p:blipFill>
          <a:blip r:embed="rId5" cstate="print">
            <a:lum bright="18000" contrast="-6000"/>
          </a:blip>
          <a:stretch>
            <a:fillRect/>
          </a:stretch>
        </p:blipFill>
        <p:spPr>
          <a:xfrm rot="-240000">
            <a:off x="3351503" y="4081252"/>
            <a:ext cx="2262886" cy="2247900"/>
          </a:xfrm>
          <a:prstGeom prst="rect">
            <a:avLst/>
          </a:prstGeom>
          <a:ln>
            <a:noFill/>
          </a:ln>
          <a:effectLst>
            <a:softEdge rad="112500"/>
          </a:effectLst>
        </p:spPr>
      </p:pic>
      <p:pic>
        <p:nvPicPr>
          <p:cNvPr id="11" name="Immagine 10" descr="cave_a_jazz.jpg"/>
          <p:cNvPicPr>
            <a:picLocks noChangeAspect="1"/>
          </p:cNvPicPr>
          <p:nvPr/>
        </p:nvPicPr>
        <p:blipFill>
          <a:blip r:embed="rId6" cstate="print"/>
          <a:stretch>
            <a:fillRect/>
          </a:stretch>
        </p:blipFill>
        <p:spPr>
          <a:xfrm rot="360000">
            <a:off x="4771585" y="408567"/>
            <a:ext cx="1512316" cy="1142492"/>
          </a:xfrm>
          <a:prstGeom prst="rect">
            <a:avLst/>
          </a:prstGeom>
          <a:ln>
            <a:noFill/>
          </a:ln>
          <a:effectLst>
            <a:softEdge rad="112500"/>
          </a:effectLst>
        </p:spPr>
      </p:pic>
      <p:pic>
        <p:nvPicPr>
          <p:cNvPr id="12" name="Immagine 11" descr="JeanLuc_Ponty-The_Very_Best_Of_JeanLuc_3.jpg"/>
          <p:cNvPicPr>
            <a:picLocks noChangeAspect="1"/>
          </p:cNvPicPr>
          <p:nvPr/>
        </p:nvPicPr>
        <p:blipFill>
          <a:blip r:embed="rId7" cstate="print"/>
          <a:stretch>
            <a:fillRect/>
          </a:stretch>
        </p:blipFill>
        <p:spPr>
          <a:xfrm>
            <a:off x="2987824" y="188640"/>
            <a:ext cx="1366838" cy="1366838"/>
          </a:xfrm>
          <a:prstGeom prst="rect">
            <a:avLst/>
          </a:prstGeom>
          <a:ln>
            <a:noFill/>
          </a:ln>
          <a:effectLst>
            <a:softEdge rad="112500"/>
          </a:effectLst>
        </p:spPr>
      </p:pic>
    </p:spTree>
  </p:cSld>
  <p:clrMapOvr>
    <a:masterClrMapping/>
  </p:clrMapOvr>
  <p:transition spd="slow" advTm="15537">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877272"/>
            <a:ext cx="4968552" cy="648072"/>
          </a:xfrm>
        </p:spPr>
        <p:txBody>
          <a:bodyPr/>
          <a:lstStyle/>
          <a:p>
            <a:r>
              <a:rPr lang="it-IT" b="0" dirty="0" smtClean="0">
                <a:solidFill>
                  <a:schemeClr val="bg1"/>
                </a:solidFill>
              </a:rPr>
              <a:t>I costruttori di cattedrali e il segreto del prigioniero</a:t>
            </a:r>
            <a:endParaRPr lang="it-IT" b="0" dirty="0">
              <a:solidFill>
                <a:schemeClr val="bg1"/>
              </a:solidFill>
            </a:endParaRPr>
          </a:p>
        </p:txBody>
      </p:sp>
      <p:sp>
        <p:nvSpPr>
          <p:cNvPr id="4" name="Segnaposto testo 3"/>
          <p:cNvSpPr>
            <a:spLocks noGrp="1"/>
          </p:cNvSpPr>
          <p:nvPr>
            <p:ph type="body" sz="half" idx="2"/>
          </p:nvPr>
        </p:nvSpPr>
        <p:spPr>
          <a:xfrm>
            <a:off x="251520" y="404664"/>
            <a:ext cx="3456384" cy="5400600"/>
          </a:xfrm>
        </p:spPr>
        <p:txBody>
          <a:bodyPr>
            <a:noAutofit/>
          </a:bodyPr>
          <a:lstStyle/>
          <a:p>
            <a:pPr>
              <a:lnSpc>
                <a:spcPct val="100000"/>
              </a:lnSpc>
              <a:spcBef>
                <a:spcPts val="0"/>
              </a:spcBef>
              <a:spcAft>
                <a:spcPts val="0"/>
              </a:spcAft>
            </a:pPr>
            <a:r>
              <a:rPr lang="it-IT" sz="1400" dirty="0" smtClean="0">
                <a:solidFill>
                  <a:schemeClr val="bg1"/>
                </a:solidFill>
              </a:rPr>
              <a:t>“Credimi – aggiunse terminando il </a:t>
            </a:r>
            <a:r>
              <a:rPr lang="it-IT" sz="1400" i="1" dirty="0" err="1" smtClean="0">
                <a:solidFill>
                  <a:schemeClr val="bg1"/>
                </a:solidFill>
              </a:rPr>
              <a:t>Magister</a:t>
            </a:r>
            <a:r>
              <a:rPr lang="it-IT" sz="1400" dirty="0" smtClean="0">
                <a:solidFill>
                  <a:schemeClr val="bg1"/>
                </a:solidFill>
              </a:rPr>
              <a:t> – noi volevamo toccarle queste pietre, farle parlare senza violarle. In silenzio, pieni di amore nel cuore e fieri della nostra arte!”.</a:t>
            </a:r>
          </a:p>
          <a:p>
            <a:pPr>
              <a:lnSpc>
                <a:spcPct val="100000"/>
              </a:lnSpc>
              <a:spcBef>
                <a:spcPts val="0"/>
              </a:spcBef>
              <a:spcAft>
                <a:spcPts val="0"/>
              </a:spcAft>
            </a:pPr>
            <a:r>
              <a:rPr lang="it-IT" sz="1400" dirty="0" smtClean="0">
                <a:solidFill>
                  <a:schemeClr val="bg1"/>
                </a:solidFill>
              </a:rPr>
              <a:t>“E cosa avete scoperto, nobili costruttori?” chiese di nuovo il Duca sempre più impaziente.</a:t>
            </a:r>
          </a:p>
          <a:p>
            <a:pPr>
              <a:lnSpc>
                <a:spcPct val="100000"/>
              </a:lnSpc>
              <a:spcBef>
                <a:spcPts val="0"/>
              </a:spcBef>
              <a:spcAft>
                <a:spcPts val="0"/>
              </a:spcAft>
            </a:pPr>
            <a:r>
              <a:rPr lang="it-IT" sz="1400" dirty="0" smtClean="0">
                <a:solidFill>
                  <a:schemeClr val="bg1"/>
                </a:solidFill>
              </a:rPr>
              <a:t>“Che dalla pieve di S. Giorgio - potente Signore – si vede tutto in grande, senza perdere mai di vista la misura del mondo, le proporzioni manifeste e celate fra uomini e natura. Quella chiesa è, insieme, centro e circonferenza, traguardo e opera incompiuta, dotta ignoranza, morte e risurrezione. In una parola, ricapitolazione magistrale del nostro essere sempre in bilico tra l'angelo e la fiera”. </a:t>
            </a:r>
          </a:p>
          <a:p>
            <a:pPr>
              <a:lnSpc>
                <a:spcPct val="100000"/>
              </a:lnSpc>
              <a:spcBef>
                <a:spcPts val="0"/>
              </a:spcBef>
              <a:spcAft>
                <a:spcPts val="0"/>
              </a:spcAft>
            </a:pPr>
            <a:r>
              <a:rPr lang="it-IT" sz="1400" dirty="0" smtClean="0">
                <a:solidFill>
                  <a:schemeClr val="bg1"/>
                </a:solidFill>
              </a:rPr>
              <a:t>Ma il Duca voleva ancora molto di più, tale era l'aspettativa dinanzi alla portata di quegli enigmi, forse inaccessibili, della sua chiesa più misteriosa e, per questo, più amata.</a:t>
            </a:r>
            <a:endParaRPr lang="it-IT" sz="1400" dirty="0">
              <a:solidFill>
                <a:schemeClr val="bg1"/>
              </a:solidFill>
            </a:endParaRPr>
          </a:p>
        </p:txBody>
      </p:sp>
      <p:pic>
        <p:nvPicPr>
          <p:cNvPr id="5" name="Immagine 4" descr="1228480761240_7_frammento_balena.jpg"/>
          <p:cNvPicPr>
            <a:picLocks noChangeAspect="1"/>
          </p:cNvPicPr>
          <p:nvPr/>
        </p:nvPicPr>
        <p:blipFill>
          <a:blip r:embed="rId2" cstate="print"/>
          <a:stretch>
            <a:fillRect/>
          </a:stretch>
        </p:blipFill>
        <p:spPr>
          <a:xfrm rot="649535">
            <a:off x="5941781" y="795854"/>
            <a:ext cx="2804160" cy="1816608"/>
          </a:xfrm>
          <a:prstGeom prst="rect">
            <a:avLst/>
          </a:prstGeom>
          <a:ln>
            <a:noFill/>
          </a:ln>
          <a:effectLst>
            <a:softEdge rad="112500"/>
          </a:effectLst>
        </p:spPr>
      </p:pic>
      <p:pic>
        <p:nvPicPr>
          <p:cNvPr id="6" name="Immagine 5" descr="20050705214134_acavallo.jpg"/>
          <p:cNvPicPr>
            <a:picLocks noChangeAspect="1"/>
          </p:cNvPicPr>
          <p:nvPr/>
        </p:nvPicPr>
        <p:blipFill>
          <a:blip r:embed="rId3" cstate="print"/>
          <a:stretch>
            <a:fillRect/>
          </a:stretch>
        </p:blipFill>
        <p:spPr>
          <a:xfrm>
            <a:off x="3563888" y="620688"/>
            <a:ext cx="2194560" cy="1645920"/>
          </a:xfrm>
          <a:prstGeom prst="rect">
            <a:avLst/>
          </a:prstGeom>
          <a:ln>
            <a:noFill/>
          </a:ln>
          <a:effectLst>
            <a:softEdge rad="112500"/>
          </a:effectLst>
        </p:spPr>
      </p:pic>
      <p:pic>
        <p:nvPicPr>
          <p:cNvPr id="7" name="Immagine 6" descr="Pieve_Gropina_2.jpg"/>
          <p:cNvPicPr>
            <a:picLocks noChangeAspect="1"/>
          </p:cNvPicPr>
          <p:nvPr/>
        </p:nvPicPr>
        <p:blipFill>
          <a:blip r:embed="rId4" cstate="print"/>
          <a:stretch>
            <a:fillRect/>
          </a:stretch>
        </p:blipFill>
        <p:spPr>
          <a:xfrm rot="21367695">
            <a:off x="5877835" y="4470616"/>
            <a:ext cx="3197547" cy="2140507"/>
          </a:xfrm>
          <a:prstGeom prst="rect">
            <a:avLst/>
          </a:prstGeom>
          <a:ln>
            <a:noFill/>
          </a:ln>
          <a:effectLst>
            <a:softEdge rad="112500"/>
          </a:effectLst>
        </p:spPr>
      </p:pic>
      <p:pic>
        <p:nvPicPr>
          <p:cNvPr id="8" name="Immagine 7" descr="capitello-05.jpg"/>
          <p:cNvPicPr>
            <a:picLocks noChangeAspect="1"/>
          </p:cNvPicPr>
          <p:nvPr/>
        </p:nvPicPr>
        <p:blipFill>
          <a:blip r:embed="rId5" cstate="print"/>
          <a:srcRect l="15852" r="17521" b="8819"/>
          <a:stretch>
            <a:fillRect/>
          </a:stretch>
        </p:blipFill>
        <p:spPr>
          <a:xfrm rot="360000">
            <a:off x="3660113" y="4184408"/>
            <a:ext cx="2156129" cy="1954123"/>
          </a:xfrm>
          <a:prstGeom prst="rect">
            <a:avLst/>
          </a:prstGeom>
          <a:ln>
            <a:noFill/>
          </a:ln>
          <a:effectLst>
            <a:softEdge rad="112500"/>
          </a:effectLst>
        </p:spPr>
      </p:pic>
      <p:pic>
        <p:nvPicPr>
          <p:cNvPr id="9" name="Immagine 8" descr="medioevo-di-ugo1.jpg"/>
          <p:cNvPicPr>
            <a:picLocks noChangeAspect="1"/>
          </p:cNvPicPr>
          <p:nvPr/>
        </p:nvPicPr>
        <p:blipFill>
          <a:blip r:embed="rId6" cstate="print"/>
          <a:stretch>
            <a:fillRect/>
          </a:stretch>
        </p:blipFill>
        <p:spPr>
          <a:xfrm>
            <a:off x="4788024" y="2708920"/>
            <a:ext cx="2451735" cy="1422881"/>
          </a:xfrm>
          <a:prstGeom prst="rect">
            <a:avLst/>
          </a:prstGeom>
          <a:ln>
            <a:noFill/>
          </a:ln>
          <a:effectLst>
            <a:softEdge rad="112500"/>
          </a:effectLst>
        </p:spPr>
      </p:pic>
    </p:spTree>
  </p:cSld>
  <p:clrMapOvr>
    <a:masterClrMapping/>
  </p:clrMapOvr>
  <p:transition spd="slow" advTm="20437">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733256"/>
            <a:ext cx="4104456" cy="490736"/>
          </a:xfrm>
        </p:spPr>
        <p:txBody>
          <a:bodyPr/>
          <a:lstStyle/>
          <a:p>
            <a:r>
              <a:rPr lang="it-IT" b="0" dirty="0" smtClean="0">
                <a:solidFill>
                  <a:schemeClr val="bg1"/>
                </a:solidFill>
              </a:rPr>
              <a:t>Quell’ultimo pallone, lassù sulla scogliera</a:t>
            </a:r>
            <a:endParaRPr lang="it-IT" b="0" dirty="0">
              <a:solidFill>
                <a:schemeClr val="bg1"/>
              </a:solidFill>
            </a:endParaRPr>
          </a:p>
        </p:txBody>
      </p:sp>
      <p:pic>
        <p:nvPicPr>
          <p:cNvPr id="8" name="Segnaposto immagine 7" descr="gaelic-football.jpg"/>
          <p:cNvPicPr>
            <a:picLocks noGrp="1" noChangeAspect="1"/>
          </p:cNvPicPr>
          <p:nvPr>
            <p:ph type="pic" idx="1"/>
          </p:nvPr>
        </p:nvPicPr>
        <p:blipFill>
          <a:blip r:embed="rId3" cstate="print">
            <a:duotone>
              <a:schemeClr val="bg2">
                <a:shade val="45000"/>
                <a:satMod val="135000"/>
              </a:schemeClr>
              <a:prstClr val="white"/>
            </a:duotone>
          </a:blip>
          <a:srcRect t="3097" b="3097"/>
          <a:stretch>
            <a:fillRect/>
          </a:stretch>
        </p:blipFill>
        <p:spPr>
          <a:xfrm rot="480000">
            <a:off x="6948264" y="4509120"/>
            <a:ext cx="1752600" cy="1787004"/>
          </a:xfrm>
        </p:spPr>
      </p:pic>
      <p:sp>
        <p:nvSpPr>
          <p:cNvPr id="4" name="Segnaposto testo 3"/>
          <p:cNvSpPr>
            <a:spLocks noGrp="1"/>
          </p:cNvSpPr>
          <p:nvPr>
            <p:ph type="body" sz="half" idx="2"/>
          </p:nvPr>
        </p:nvSpPr>
        <p:spPr>
          <a:xfrm>
            <a:off x="251520" y="332656"/>
            <a:ext cx="3312368" cy="5400600"/>
          </a:xfrm>
        </p:spPr>
        <p:txBody>
          <a:bodyPr>
            <a:noAutofit/>
          </a:bodyPr>
          <a:lstStyle/>
          <a:p>
            <a:pPr>
              <a:lnSpc>
                <a:spcPct val="100000"/>
              </a:lnSpc>
              <a:spcBef>
                <a:spcPts val="0"/>
              </a:spcBef>
              <a:spcAft>
                <a:spcPts val="0"/>
              </a:spcAft>
            </a:pPr>
            <a:r>
              <a:rPr lang="it-IT" sz="1400" dirty="0" smtClean="0">
                <a:solidFill>
                  <a:schemeClr val="bg1"/>
                </a:solidFill>
              </a:rPr>
              <a:t>… Prima di lasciarsi alle spalle il lutto e la miseria, come atto d'amore per la loro terra vollero giocare l'ultima partita.</a:t>
            </a:r>
          </a:p>
          <a:p>
            <a:pPr>
              <a:lnSpc>
                <a:spcPct val="100000"/>
              </a:lnSpc>
              <a:spcBef>
                <a:spcPts val="0"/>
              </a:spcBef>
              <a:spcAft>
                <a:spcPts val="0"/>
              </a:spcAft>
            </a:pPr>
            <a:r>
              <a:rPr lang="it-IT" sz="1400" dirty="0" smtClean="0">
                <a:solidFill>
                  <a:schemeClr val="bg1"/>
                </a:solidFill>
              </a:rPr>
              <a:t>Il gioco, come dicono gli antichi libri delle regole, era, insieme, prova del singolo e della squadra. Partendo dalla fontana della piazza, un giocatore per ognuna delle quattro squadre doveva cercare di prendere i palloni, diversi uno dall'altro, lanciati al cielo da un giudice, uno in meno dei competitori. Poi di corsa i tre giocatori rimasti in gara dovevano lanciarsi verso il sentiero del ponte, per colpire, sull'altra riva, il segno posto sul pilastro principale, raffigurante il pellicano prima del volo. I primi due giocatori che fossero riusciti nell'impresa potevano così guadare il fiume, riprendere la palla e proseguire il gioco. </a:t>
            </a:r>
          </a:p>
          <a:p>
            <a:pPr>
              <a:lnSpc>
                <a:spcPct val="100000"/>
              </a:lnSpc>
              <a:spcBef>
                <a:spcPts val="0"/>
              </a:spcBef>
              <a:spcAft>
                <a:spcPts val="0"/>
              </a:spcAft>
            </a:pPr>
            <a:r>
              <a:rPr lang="it-IT" sz="1400" dirty="0" smtClean="0">
                <a:solidFill>
                  <a:schemeClr val="bg1"/>
                </a:solidFill>
              </a:rPr>
              <a:t>Alla fine del percorso i due più forti competitori avrebbero potuto raggiungere la pianura sopra la scogliera, fermandosi al confine in attesa del lancio risolutivo …</a:t>
            </a:r>
            <a:endParaRPr lang="it-IT" sz="1400" dirty="0">
              <a:solidFill>
                <a:schemeClr val="bg1"/>
              </a:solidFill>
            </a:endParaRPr>
          </a:p>
        </p:txBody>
      </p:sp>
      <p:pic>
        <p:nvPicPr>
          <p:cNvPr id="9" name="Immagine 8" descr="31705.jpg"/>
          <p:cNvPicPr>
            <a:picLocks noChangeAspect="1"/>
          </p:cNvPicPr>
          <p:nvPr/>
        </p:nvPicPr>
        <p:blipFill>
          <a:blip r:embed="rId4" cstate="print"/>
          <a:stretch>
            <a:fillRect/>
          </a:stretch>
        </p:blipFill>
        <p:spPr>
          <a:xfrm>
            <a:off x="5580112" y="2636912"/>
            <a:ext cx="1463040" cy="1950720"/>
          </a:xfrm>
          <a:prstGeom prst="rect">
            <a:avLst/>
          </a:prstGeom>
          <a:ln>
            <a:noFill/>
          </a:ln>
          <a:effectLst>
            <a:softEdge rad="112500"/>
          </a:effectLst>
        </p:spPr>
      </p:pic>
      <p:pic>
        <p:nvPicPr>
          <p:cNvPr id="10" name="Immagine 9" descr="2537.jpg"/>
          <p:cNvPicPr>
            <a:picLocks noChangeAspect="1"/>
          </p:cNvPicPr>
          <p:nvPr/>
        </p:nvPicPr>
        <p:blipFill>
          <a:blip r:embed="rId5" cstate="print"/>
          <a:stretch>
            <a:fillRect/>
          </a:stretch>
        </p:blipFill>
        <p:spPr>
          <a:xfrm rot="720000">
            <a:off x="6228184" y="548680"/>
            <a:ext cx="2571750" cy="1931670"/>
          </a:xfrm>
          <a:prstGeom prst="rect">
            <a:avLst/>
          </a:prstGeom>
          <a:ln>
            <a:noFill/>
          </a:ln>
          <a:effectLst>
            <a:softEdge rad="112500"/>
          </a:effectLst>
        </p:spPr>
      </p:pic>
      <p:pic>
        <p:nvPicPr>
          <p:cNvPr id="11" name="Immagine 10" descr="imagesCA72Z6D8.jpg"/>
          <p:cNvPicPr>
            <a:picLocks noChangeAspect="1"/>
          </p:cNvPicPr>
          <p:nvPr/>
        </p:nvPicPr>
        <p:blipFill>
          <a:blip r:embed="rId6" cstate="print"/>
          <a:stretch>
            <a:fillRect/>
          </a:stretch>
        </p:blipFill>
        <p:spPr>
          <a:xfrm rot="20782537">
            <a:off x="7632988" y="3105612"/>
            <a:ext cx="1047750" cy="1047750"/>
          </a:xfrm>
          <a:prstGeom prst="rect">
            <a:avLst/>
          </a:prstGeom>
          <a:ln>
            <a:noFill/>
          </a:ln>
          <a:effectLst>
            <a:softEdge rad="112500"/>
          </a:effectLst>
        </p:spPr>
      </p:pic>
      <p:pic>
        <p:nvPicPr>
          <p:cNvPr id="12" name="Immagine 11" descr="scoziaebridi2-300x199.jpg"/>
          <p:cNvPicPr>
            <a:picLocks noChangeAspect="1"/>
          </p:cNvPicPr>
          <p:nvPr/>
        </p:nvPicPr>
        <p:blipFill>
          <a:blip r:embed="rId7" cstate="print"/>
          <a:stretch>
            <a:fillRect/>
          </a:stretch>
        </p:blipFill>
        <p:spPr>
          <a:xfrm rot="-300000">
            <a:off x="4206313" y="4901141"/>
            <a:ext cx="2457450" cy="1630109"/>
          </a:xfrm>
          <a:prstGeom prst="rect">
            <a:avLst/>
          </a:prstGeom>
          <a:ln>
            <a:noFill/>
          </a:ln>
          <a:effectLst>
            <a:softEdge rad="112500"/>
          </a:effectLst>
        </p:spPr>
      </p:pic>
      <p:pic>
        <p:nvPicPr>
          <p:cNvPr id="13" name="Immagine 12" descr="untitled.bmp"/>
          <p:cNvPicPr>
            <a:picLocks noChangeAspect="1"/>
          </p:cNvPicPr>
          <p:nvPr/>
        </p:nvPicPr>
        <p:blipFill>
          <a:blip r:embed="rId8" cstate="print">
            <a:duotone>
              <a:prstClr val="black"/>
              <a:srgbClr val="D9C3A5">
                <a:tint val="50000"/>
                <a:satMod val="180000"/>
              </a:srgbClr>
            </a:duotone>
          </a:blip>
          <a:stretch>
            <a:fillRect/>
          </a:stretch>
        </p:blipFill>
        <p:spPr>
          <a:xfrm rot="21277138">
            <a:off x="3554887" y="2862637"/>
            <a:ext cx="1809750" cy="1428750"/>
          </a:xfrm>
          <a:prstGeom prst="rect">
            <a:avLst/>
          </a:prstGeom>
          <a:ln>
            <a:noFill/>
          </a:ln>
          <a:effectLst>
            <a:softEdge rad="112500"/>
          </a:effectLst>
        </p:spPr>
      </p:pic>
      <p:pic>
        <p:nvPicPr>
          <p:cNvPr id="14" name="Immagine 13" descr="irish%20pub.jpg"/>
          <p:cNvPicPr>
            <a:picLocks noChangeAspect="1"/>
          </p:cNvPicPr>
          <p:nvPr/>
        </p:nvPicPr>
        <p:blipFill>
          <a:blip r:embed="rId9" cstate="print"/>
          <a:stretch>
            <a:fillRect/>
          </a:stretch>
        </p:blipFill>
        <p:spPr>
          <a:xfrm>
            <a:off x="3779912" y="980728"/>
            <a:ext cx="1828800" cy="1371600"/>
          </a:xfrm>
          <a:prstGeom prst="rect">
            <a:avLst/>
          </a:prstGeom>
          <a:ln>
            <a:noFill/>
          </a:ln>
          <a:effectLst>
            <a:softEdge rad="112500"/>
          </a:effectLst>
        </p:spPr>
      </p:pic>
    </p:spTree>
  </p:cSld>
  <p:clrMapOvr>
    <a:masterClrMapping/>
  </p:clrMapOvr>
  <p:transition spd="slow" advTm="20483">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Anna_Freud4.jpg"/>
          <p:cNvPicPr>
            <a:picLocks noGrp="1" noChangeAspect="1"/>
          </p:cNvPicPr>
          <p:nvPr>
            <p:ph idx="1"/>
          </p:nvPr>
        </p:nvPicPr>
        <p:blipFill>
          <a:blip r:embed="rId2" cstate="print"/>
          <a:stretch>
            <a:fillRect/>
          </a:stretch>
        </p:blipFill>
        <p:spPr>
          <a:xfrm>
            <a:off x="2771800" y="2276872"/>
            <a:ext cx="1722120" cy="2321418"/>
          </a:xfrm>
          <a:prstGeom prst="rect">
            <a:avLst/>
          </a:prstGeom>
          <a:ln>
            <a:noFill/>
          </a:ln>
          <a:effectLst>
            <a:softEdge rad="112500"/>
          </a:effectLst>
        </p:spPr>
      </p:pic>
      <p:pic>
        <p:nvPicPr>
          <p:cNvPr id="5" name="Immagine 4" descr="728.jpg"/>
          <p:cNvPicPr>
            <a:picLocks noChangeAspect="1"/>
          </p:cNvPicPr>
          <p:nvPr/>
        </p:nvPicPr>
        <p:blipFill>
          <a:blip r:embed="rId3" cstate="print"/>
          <a:stretch>
            <a:fillRect/>
          </a:stretch>
        </p:blipFill>
        <p:spPr>
          <a:xfrm>
            <a:off x="4716016" y="4221088"/>
            <a:ext cx="4038600" cy="2133600"/>
          </a:xfrm>
          <a:prstGeom prst="rect">
            <a:avLst/>
          </a:prstGeom>
          <a:ln>
            <a:noFill/>
          </a:ln>
          <a:effectLst>
            <a:softEdge rad="112500"/>
          </a:effectLst>
        </p:spPr>
      </p:pic>
      <p:pic>
        <p:nvPicPr>
          <p:cNvPr id="6" name="Immagine 5" descr="1268914079_D-ErdpyramidenTerenten_BS.jpg"/>
          <p:cNvPicPr>
            <a:picLocks noChangeAspect="1"/>
          </p:cNvPicPr>
          <p:nvPr/>
        </p:nvPicPr>
        <p:blipFill>
          <a:blip r:embed="rId4" cstate="print"/>
          <a:stretch>
            <a:fillRect/>
          </a:stretch>
        </p:blipFill>
        <p:spPr>
          <a:xfrm>
            <a:off x="395536" y="620688"/>
            <a:ext cx="2209800" cy="2946400"/>
          </a:xfrm>
          <a:prstGeom prst="rect">
            <a:avLst/>
          </a:prstGeom>
          <a:ln>
            <a:noFill/>
          </a:ln>
          <a:effectLst>
            <a:softEdge rad="112500"/>
          </a:effectLst>
        </p:spPr>
      </p:pic>
      <p:pic>
        <p:nvPicPr>
          <p:cNvPr id="7" name="Immagine 6" descr="piramidi-renon.jpg"/>
          <p:cNvPicPr>
            <a:picLocks noChangeAspect="1"/>
          </p:cNvPicPr>
          <p:nvPr/>
        </p:nvPicPr>
        <p:blipFill>
          <a:blip r:embed="rId5" cstate="print"/>
          <a:stretch>
            <a:fillRect/>
          </a:stretch>
        </p:blipFill>
        <p:spPr>
          <a:xfrm>
            <a:off x="467544" y="4797152"/>
            <a:ext cx="2222500" cy="1485900"/>
          </a:xfrm>
          <a:prstGeom prst="rect">
            <a:avLst/>
          </a:prstGeom>
          <a:ln>
            <a:noFill/>
          </a:ln>
          <a:effectLst>
            <a:softEdge rad="112500"/>
          </a:effectLst>
        </p:spPr>
      </p:pic>
      <p:sp>
        <p:nvSpPr>
          <p:cNvPr id="8" name="CasellaDiTesto 7"/>
          <p:cNvSpPr txBox="1"/>
          <p:nvPr/>
        </p:nvSpPr>
        <p:spPr>
          <a:xfrm>
            <a:off x="4716016" y="3284984"/>
            <a:ext cx="4104456" cy="369332"/>
          </a:xfrm>
          <a:prstGeom prst="rect">
            <a:avLst/>
          </a:prstGeom>
          <a:noFill/>
        </p:spPr>
        <p:txBody>
          <a:bodyPr wrap="square" rtlCol="0">
            <a:spAutoFit/>
          </a:bodyPr>
          <a:lstStyle/>
          <a:p>
            <a:r>
              <a:rPr lang="it-IT" dirty="0" smtClean="0">
                <a:solidFill>
                  <a:schemeClr val="bg1"/>
                </a:solidFill>
              </a:rPr>
              <a:t>Freud, il fanciullo e le piramidi del cielo</a:t>
            </a:r>
            <a:endParaRPr lang="it-IT" dirty="0">
              <a:solidFill>
                <a:schemeClr val="bg1"/>
              </a:solidFill>
            </a:endParaRPr>
          </a:p>
        </p:txBody>
      </p:sp>
      <p:sp>
        <p:nvSpPr>
          <p:cNvPr id="9" name="CasellaDiTesto 8"/>
          <p:cNvSpPr txBox="1"/>
          <p:nvPr/>
        </p:nvSpPr>
        <p:spPr>
          <a:xfrm>
            <a:off x="4716016" y="332656"/>
            <a:ext cx="4104456" cy="2893100"/>
          </a:xfrm>
          <a:prstGeom prst="rect">
            <a:avLst/>
          </a:prstGeom>
          <a:noFill/>
        </p:spPr>
        <p:txBody>
          <a:bodyPr wrap="square" rtlCol="0">
            <a:spAutoFit/>
          </a:bodyPr>
          <a:lstStyle/>
          <a:p>
            <a:r>
              <a:rPr lang="it-IT" sz="1400" dirty="0" smtClean="0">
                <a:solidFill>
                  <a:schemeClr val="bg1"/>
                </a:solidFill>
              </a:rPr>
              <a:t>… Dopo una passeggiata tanto solitaria quanto operosa, in compagnia di una collana di pietre disuguali in rapida discesa, arrivò infine ad una terrazza che divideva lo spazio in due mondi: di qua, fin sul limitare del dirupo, il mondo dei passi quotidiani, di là quasi una terra a parte ed un tempo che nessun orologio può misurare.</a:t>
            </a:r>
            <a:br>
              <a:rPr lang="it-IT" sz="1400" dirty="0" smtClean="0">
                <a:solidFill>
                  <a:schemeClr val="bg1"/>
                </a:solidFill>
              </a:rPr>
            </a:br>
            <a:r>
              <a:rPr lang="it-IT" sz="1400" dirty="0" smtClean="0">
                <a:solidFill>
                  <a:schemeClr val="bg1"/>
                </a:solidFill>
              </a:rPr>
              <a:t>Davanti ai suoi occhi, un emiciclo informe di terre ingobbite, gomitoli di fiumi essiccati e foreste in miniatura con sparsa qua e là una seminagione irregolare di guglie, pinnacoli, torri nane e giganti, tutte culminanti, proprio in cima, con un sigillo di pietra, vero e proprio masso protettore …</a:t>
            </a:r>
            <a:endParaRPr lang="it-IT" sz="1400" dirty="0"/>
          </a:p>
        </p:txBody>
      </p:sp>
    </p:spTree>
  </p:cSld>
  <p:clrMapOvr>
    <a:masterClrMapping/>
  </p:clrMapOvr>
  <p:transition spd="slow" advTm="15101">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
</p:tagLst>
</file>

<file path=ppt/tags/tag2.xml><?xml version="1.0" encoding="utf-8"?>
<p:tagLst xmlns:a="http://schemas.openxmlformats.org/drawingml/2006/main" xmlns:r="http://schemas.openxmlformats.org/officeDocument/2006/relationships" xmlns:p="http://schemas.openxmlformats.org/presentationml/2006/main">
  <p:tag name="TIMING" val="|7.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1897</TotalTime>
  <Words>2916</Words>
  <Application>Microsoft Office PowerPoint</Application>
  <PresentationFormat>Presentazione su schermo (4:3)</PresentationFormat>
  <Paragraphs>119</Paragraphs>
  <Slides>24</Slides>
  <Notes>1</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Carta</vt:lpstr>
      <vt:lpstr>Franco Banchi   Il Convivio delle erbe dimenticate  Luoghi, personaggi, suggestioni … </vt:lpstr>
      <vt:lpstr>La Compagnia di Fonte Santa e il Gran Libro</vt:lpstr>
      <vt:lpstr>Diapositiva 3</vt:lpstr>
      <vt:lpstr>L’ acqua remota della principessa</vt:lpstr>
      <vt:lpstr>L’ icona in fondo al pozzo</vt:lpstr>
      <vt:lpstr>Merlino, il cuoco del jazz club</vt:lpstr>
      <vt:lpstr>I costruttori di cattedrali e il segreto del prigioniero</vt:lpstr>
      <vt:lpstr>Quell’ultimo pallone, lassù sulla scogliera</vt:lpstr>
      <vt:lpstr>Diapositiva 9</vt:lpstr>
      <vt:lpstr>Il dono della lebbrosa</vt:lpstr>
      <vt:lpstr>Natura morta napoleonica con ciliegie</vt:lpstr>
      <vt:lpstr>La monaca che amava internet</vt:lpstr>
      <vt:lpstr>Diapositiva 13</vt:lpstr>
      <vt:lpstr>Diapositiva 14</vt:lpstr>
      <vt:lpstr>L’Europa in montagna</vt:lpstr>
      <vt:lpstr>L’ angelo che suonò la tromba al bue</vt:lpstr>
      <vt:lpstr>Lasciamo al cigno il tempo del ritorno</vt:lpstr>
      <vt:lpstr>Mastro Berillo</vt:lpstr>
      <vt:lpstr>Il giovane mercante di black brick</vt:lpstr>
      <vt:lpstr>Il tabaccaio di Bath e il codice 343 AAA</vt:lpstr>
      <vt:lpstr>Un giapponese alla locanda del gambero</vt:lpstr>
      <vt:lpstr>In Deux Chevaux sul monte dell’ Arca</vt:lpstr>
      <vt:lpstr>Ricette dal Gran Libro …</vt:lpstr>
      <vt:lpstr>Presentazione in PowerPoint a cura di Ilaria Persello      © Area Bianca 2010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Anche una giovane signora inglese cedette al fascino e alla fama del rinato Grand Hotel. Si diceva che fosse una scrittrice di gialli alla ricerca di ispirazione o forse di un po' di pace dopo la fine del suo matrimonio. Quello che non si sapeva, o non si diceva, era che anche a lei era giunta voce della scomparsa del Libro e che, in certo modo, era interessata alla ricerca. Iniziò subito ad esaminare la “scena del delitto”.  Ogni giorno ampliava il suo raggio di azione.  Le sue ricerche la spingevano sempre più distante dall'albergo, sempre più vicino a quella strana montagna, a quell'antica barriera corallina che si diceva regno di nani e di stregoni. Il Latemar la attirava con la sua magia….</dc:title>
  <dc:creator>solimano</dc:creator>
  <cp:lastModifiedBy>solimano</cp:lastModifiedBy>
  <cp:revision>118</cp:revision>
  <dcterms:created xsi:type="dcterms:W3CDTF">2011-01-29T17:52:06Z</dcterms:created>
  <dcterms:modified xsi:type="dcterms:W3CDTF">2011-01-31T22:35:55Z</dcterms:modified>
</cp:coreProperties>
</file>