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sldIdLst>
    <p:sldId id="256" r:id="rId2"/>
    <p:sldId id="265" r:id="rId3"/>
    <p:sldId id="266" r:id="rId4"/>
    <p:sldId id="267" r:id="rId5"/>
    <p:sldId id="268" r:id="rId6"/>
    <p:sldId id="269" r:id="rId7"/>
    <p:sldId id="270" r:id="rId8"/>
    <p:sldId id="279" r:id="rId9"/>
    <p:sldId id="277" r:id="rId10"/>
    <p:sldId id="278" r:id="rId11"/>
    <p:sldId id="280" r:id="rId12"/>
    <p:sldId id="304" r:id="rId13"/>
    <p:sldId id="281" r:id="rId14"/>
    <p:sldId id="282" r:id="rId15"/>
    <p:sldId id="283" r:id="rId16"/>
    <p:sldId id="289" r:id="rId17"/>
    <p:sldId id="291" r:id="rId18"/>
    <p:sldId id="293" r:id="rId19"/>
    <p:sldId id="284" r:id="rId20"/>
    <p:sldId id="294" r:id="rId21"/>
    <p:sldId id="286" r:id="rId22"/>
    <p:sldId id="300" r:id="rId23"/>
    <p:sldId id="287" r:id="rId24"/>
    <p:sldId id="302" r:id="rId25"/>
    <p:sldId id="303" r:id="rId26"/>
    <p:sldId id="301" r:id="rId27"/>
    <p:sldId id="285" r:id="rId28"/>
    <p:sldId id="292" r:id="rId29"/>
    <p:sldId id="259" r:id="rId30"/>
    <p:sldId id="272" r:id="rId31"/>
    <p:sldId id="260" r:id="rId32"/>
    <p:sldId id="261" r:id="rId33"/>
    <p:sldId id="273" r:id="rId34"/>
    <p:sldId id="274" r:id="rId35"/>
    <p:sldId id="262" r:id="rId36"/>
    <p:sldId id="263" r:id="rId37"/>
    <p:sldId id="264" r:id="rId38"/>
    <p:sldId id="275" r:id="rId39"/>
    <p:sldId id="295" r:id="rId40"/>
    <p:sldId id="296" r:id="rId41"/>
    <p:sldId id="276" r:id="rId42"/>
    <p:sldId id="297" r:id="rId43"/>
    <p:sldId id="298" r:id="rId44"/>
    <p:sldId id="299"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00"/>
    <a:srgbClr val="3C9BAE"/>
    <a:srgbClr val="0033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6" autoAdjust="0"/>
    <p:restoredTop sz="94660"/>
  </p:normalViewPr>
  <p:slideViewPr>
    <p:cSldViewPr>
      <p:cViewPr varScale="1">
        <p:scale>
          <a:sx n="103" d="100"/>
          <a:sy n="103" d="100"/>
        </p:scale>
        <p:origin x="-108"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12796-FC2A-481B-B128-5D6B0A454D45}" type="datetimeFigureOut">
              <a:rPr lang="it-IT" smtClean="0"/>
              <a:pPr/>
              <a:t>23/02/2013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A5A1E-6E94-433E-BA7E-9520E948CF1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Testi di supporto alla presentazione di D.G.</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?v=GoLv5Tn7eFw</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38</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39</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?v=vni0_BtzLKs</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40</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?v=tu5mbjbpGas</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41</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?v=CIH65pn45H8</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42</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43</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?v=CIH65pn45H8</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44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L’angoscia è la spia positiva che attiva la nostra ricerca esistenziale, l’edonista non ha questo sentimento. Nella fase etica</a:t>
            </a:r>
            <a:r>
              <a:rPr lang="it-IT" baseline="0" dirty="0" smtClean="0"/>
              <a:t> siamo a metà. L’amore finale è l’assoluto più si scende più cadiamo in disperazione.</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16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Ironia=distacco</a:t>
            </a:r>
            <a:r>
              <a:rPr lang="it-IT" dirty="0" smtClean="0"/>
              <a:t>..</a:t>
            </a:r>
            <a:r>
              <a:rPr lang="it-IT" baseline="0" dirty="0" smtClean="0"/>
              <a:t> L’uomo si distacca lentamente dal mondo terreno per es. quando </a:t>
            </a:r>
            <a:r>
              <a:rPr lang="it-IT" baseline="0" dirty="0" err="1" smtClean="0"/>
              <a:t>soren</a:t>
            </a:r>
            <a:r>
              <a:rPr lang="it-IT" baseline="0" dirty="0" smtClean="0"/>
              <a:t> si lascia con regina.. Non si può avere ironia verso l’assoluto.   </a:t>
            </a:r>
          </a:p>
          <a:p>
            <a:r>
              <a:rPr lang="it-IT" dirty="0" smtClean="0"/>
              <a:t>Nell’edonismo non c’è ironia.. Lo faccio per puro piacere, nell’etico c’è ironia</a:t>
            </a:r>
            <a:r>
              <a:rPr lang="it-IT" baseline="0" dirty="0" smtClean="0"/>
              <a:t> relativa</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17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21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?v=5DJwvBJH5RI</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22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Wide</a:t>
            </a:r>
            <a:r>
              <a:rPr lang="it-IT" baseline="0" dirty="0" smtClean="0"/>
              <a:t> </a:t>
            </a:r>
            <a:r>
              <a:rPr lang="it-IT" baseline="0" dirty="0" err="1" smtClean="0"/>
              <a:t>eyes</a:t>
            </a:r>
            <a:r>
              <a:rPr lang="it-IT" baseline="0" dirty="0" smtClean="0"/>
              <a:t> </a:t>
            </a:r>
            <a:r>
              <a:rPr lang="it-IT" baseline="0" dirty="0" err="1" smtClean="0"/>
              <a:t>shut</a:t>
            </a:r>
            <a:r>
              <a:rPr lang="it-IT" baseline="0" dirty="0" smtClean="0"/>
              <a:t> </a:t>
            </a:r>
            <a:r>
              <a:rPr lang="it-IT" baseline="0" dirty="0" err="1" smtClean="0"/>
              <a:t>kubric</a:t>
            </a:r>
            <a:r>
              <a:rPr lang="it-IT" baseline="0" dirty="0" smtClean="0"/>
              <a:t> </a:t>
            </a:r>
            <a:r>
              <a:rPr lang="it-IT" baseline="0" dirty="0" err="1" smtClean="0"/>
              <a:t>tom</a:t>
            </a:r>
            <a:r>
              <a:rPr lang="it-IT" baseline="0" dirty="0" smtClean="0"/>
              <a:t> cruise film</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23</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?v=EQbtqx-m_0k</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24</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http://www.youtube.com/</a:t>
            </a:r>
            <a:r>
              <a:rPr lang="it-IT" dirty="0" err="1" smtClean="0"/>
              <a:t>watch</a:t>
            </a:r>
            <a:r>
              <a:rPr lang="it-IT" dirty="0" smtClean="0"/>
              <a:t>?</a:t>
            </a:r>
            <a:r>
              <a:rPr lang="it-IT" dirty="0" err="1" smtClean="0"/>
              <a:t>v=IvhHUSgsKsg</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26</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Paragone con Kierkegaard</a:t>
            </a:r>
            <a:endParaRPr lang="it-IT" dirty="0"/>
          </a:p>
        </p:txBody>
      </p:sp>
      <p:sp>
        <p:nvSpPr>
          <p:cNvPr id="4" name="Segnaposto numero diapositiva 3"/>
          <p:cNvSpPr>
            <a:spLocks noGrp="1"/>
          </p:cNvSpPr>
          <p:nvPr>
            <p:ph type="sldNum" sz="quarter" idx="10"/>
          </p:nvPr>
        </p:nvSpPr>
        <p:spPr/>
        <p:txBody>
          <a:bodyPr/>
          <a:lstStyle/>
          <a:p>
            <a:fld id="{4E2A5A1E-6E94-433E-BA7E-9520E948CF13}" type="slidenum">
              <a:rPr lang="it-IT" smtClean="0"/>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16" name="Segnaposto numero diapositiva 15"/>
          <p:cNvSpPr>
            <a:spLocks noGrp="1"/>
          </p:cNvSpPr>
          <p:nvPr>
            <p:ph type="sldNum" sz="quarter" idx="11"/>
          </p:nvPr>
        </p:nvSpPr>
        <p:spPr/>
        <p:txBody>
          <a:bodyPr/>
          <a:lstStyle/>
          <a:p>
            <a:fld id="{E1F600AE-9C45-4019-A703-C9C1B88E58E1}"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F600AE-9C45-4019-A703-C9C1B88E58E1}" type="slidenum">
              <a:rPr lang="it-IT" smtClean="0"/>
              <a:pPr/>
              <a:t>‹N›</a:t>
            </a:fld>
            <a:endParaRPr lang="it-IT"/>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F600AE-9C45-4019-A703-C9C1B88E58E1}" type="slidenum">
              <a:rPr lang="it-IT" smtClean="0"/>
              <a:pPr/>
              <a:t>‹N›</a:t>
            </a:fld>
            <a:endParaRPr lang="it-IT"/>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7B50144C-9A1D-4C10-B1EA-61C5242223F4}" type="datetimeFigureOut">
              <a:rPr lang="it-IT" smtClean="0"/>
              <a:pPr/>
              <a:t>23/02/2013</a:t>
            </a:fld>
            <a:endParaRPr lang="it-IT"/>
          </a:p>
        </p:txBody>
      </p:sp>
      <p:sp>
        <p:nvSpPr>
          <p:cNvPr id="15" name="Segnaposto numero diapositiva 14"/>
          <p:cNvSpPr>
            <a:spLocks noGrp="1"/>
          </p:cNvSpPr>
          <p:nvPr>
            <p:ph type="sldNum" sz="quarter" idx="15"/>
          </p:nvPr>
        </p:nvSpPr>
        <p:spPr/>
        <p:txBody>
          <a:bodyPr/>
          <a:lstStyle>
            <a:lvl1pPr algn="ctr">
              <a:defRPr/>
            </a:lvl1pPr>
          </a:lstStyle>
          <a:p>
            <a:fld id="{E1F600AE-9C45-4019-A703-C9C1B88E58E1}"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F600AE-9C45-4019-A703-C9C1B88E58E1}"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F600AE-9C45-4019-A703-C9C1B88E58E1}"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E1F600AE-9C45-4019-A703-C9C1B88E58E1}"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1F600AE-9C45-4019-A703-C9C1B88E58E1}"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1F600AE-9C45-4019-A703-C9C1B88E58E1}" type="slidenum">
              <a:rPr lang="it-IT" smtClean="0"/>
              <a:pPr/>
              <a:t>‹N›</a:t>
            </a:fld>
            <a:endParaRPr lang="it-IT"/>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7B50144C-9A1D-4C10-B1EA-61C5242223F4}" type="datetimeFigureOut">
              <a:rPr lang="it-IT" smtClean="0"/>
              <a:pPr/>
              <a:t>23/02/2013</a:t>
            </a:fld>
            <a:endParaRPr lang="it-IT"/>
          </a:p>
        </p:txBody>
      </p:sp>
      <p:sp>
        <p:nvSpPr>
          <p:cNvPr id="9" name="Segnaposto numero diapositiva 8"/>
          <p:cNvSpPr>
            <a:spLocks noGrp="1"/>
          </p:cNvSpPr>
          <p:nvPr>
            <p:ph type="sldNum" sz="quarter" idx="15"/>
          </p:nvPr>
        </p:nvSpPr>
        <p:spPr/>
        <p:txBody>
          <a:bodyPr/>
          <a:lstStyle/>
          <a:p>
            <a:fld id="{E1F600AE-9C45-4019-A703-C9C1B88E58E1}"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7B50144C-9A1D-4C10-B1EA-61C5242223F4}" type="datetimeFigureOut">
              <a:rPr lang="it-IT" smtClean="0"/>
              <a:pPr/>
              <a:t>23/02/2013</a:t>
            </a:fld>
            <a:endParaRPr lang="it-IT"/>
          </a:p>
        </p:txBody>
      </p:sp>
      <p:sp>
        <p:nvSpPr>
          <p:cNvPr id="9" name="Segnaposto numero diapositiva 8"/>
          <p:cNvSpPr>
            <a:spLocks noGrp="1"/>
          </p:cNvSpPr>
          <p:nvPr>
            <p:ph type="sldNum" sz="quarter" idx="11"/>
          </p:nvPr>
        </p:nvSpPr>
        <p:spPr/>
        <p:txBody>
          <a:bodyPr/>
          <a:lstStyle/>
          <a:p>
            <a:fld id="{E1F600AE-9C45-4019-A703-C9C1B88E58E1}"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50144C-9A1D-4C10-B1EA-61C5242223F4}" type="datetimeFigureOut">
              <a:rPr lang="it-IT" smtClean="0"/>
              <a:pPr/>
              <a:t>23/02/2013</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1F600AE-9C45-4019-A703-C9C1B88E58E1}"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t.wikipedia.org/wiki/Aut-Aut_(Kierkegaar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1000" b="-1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3861048"/>
            <a:ext cx="8305800" cy="1143000"/>
          </a:xfrm>
        </p:spPr>
        <p:txBody>
          <a:bodyPr/>
          <a:lstStyle/>
          <a:p>
            <a:r>
              <a:rPr lang="it-IT" sz="2800" b="1" dirty="0" smtClean="0">
                <a:solidFill>
                  <a:schemeClr val="tx1"/>
                </a:solidFill>
              </a:rPr>
              <a:t>Søren </a:t>
            </a:r>
            <a:r>
              <a:rPr lang="it-IT" sz="2800" b="1" dirty="0">
                <a:solidFill>
                  <a:schemeClr val="tx1"/>
                </a:solidFill>
              </a:rPr>
              <a:t>Kierkegaard</a:t>
            </a:r>
          </a:p>
        </p:txBody>
      </p:sp>
      <p:sp>
        <p:nvSpPr>
          <p:cNvPr id="2" name="Titolo 1"/>
          <p:cNvSpPr>
            <a:spLocks noGrp="1"/>
          </p:cNvSpPr>
          <p:nvPr>
            <p:ph type="ctrTitle"/>
          </p:nvPr>
        </p:nvSpPr>
        <p:spPr>
          <a:xfrm>
            <a:off x="685800" y="1484785"/>
            <a:ext cx="7772400" cy="2115666"/>
          </a:xfrm>
        </p:spPr>
        <p:txBody>
          <a:bodyPr>
            <a:normAutofit/>
          </a:bodyPr>
          <a:lstStyle/>
          <a:p>
            <a:r>
              <a:rPr lang="it-IT" sz="7200" b="1" dirty="0" smtClean="0">
                <a:solidFill>
                  <a:schemeClr val="tx1"/>
                </a:solidFill>
              </a:rPr>
              <a:t>Don Giovanni</a:t>
            </a:r>
            <a:r>
              <a:rPr lang="it-IT" b="1" dirty="0" smtClean="0">
                <a:solidFill>
                  <a:schemeClr val="tx1"/>
                </a:solidFill>
              </a:rPr>
              <a:t/>
            </a:r>
            <a:br>
              <a:rPr lang="it-IT" b="1" dirty="0" smtClean="0">
                <a:solidFill>
                  <a:schemeClr val="tx1"/>
                </a:solidFill>
              </a:rPr>
            </a:br>
            <a:r>
              <a:rPr lang="it-IT" b="1" dirty="0" smtClean="0">
                <a:solidFill>
                  <a:schemeClr val="tx1"/>
                </a:solidFill>
              </a:rPr>
              <a:t>La musica di Mozart e l’eros</a:t>
            </a:r>
            <a:endParaRPr lang="it-IT" b="1" dirty="0">
              <a:solidFill>
                <a:schemeClr val="tx1"/>
              </a:solidFill>
            </a:endParaRPr>
          </a:p>
        </p:txBody>
      </p:sp>
      <p:sp>
        <p:nvSpPr>
          <p:cNvPr id="4" name="CasellaDiTesto 3"/>
          <p:cNvSpPr txBox="1"/>
          <p:nvPr/>
        </p:nvSpPr>
        <p:spPr>
          <a:xfrm>
            <a:off x="5220072" y="5589240"/>
            <a:ext cx="3456384" cy="646331"/>
          </a:xfrm>
          <a:prstGeom prst="rect">
            <a:avLst/>
          </a:prstGeom>
          <a:noFill/>
        </p:spPr>
        <p:txBody>
          <a:bodyPr wrap="square" rtlCol="0">
            <a:spAutoFit/>
          </a:bodyPr>
          <a:lstStyle/>
          <a:p>
            <a:r>
              <a:rPr lang="it-IT" b="1" dirty="0" smtClean="0"/>
              <a:t>Lisa Berti </a:t>
            </a:r>
          </a:p>
          <a:p>
            <a:r>
              <a:rPr lang="it-IT" b="1" dirty="0" smtClean="0"/>
              <a:t>Anno scolastico 2012-2013</a:t>
            </a:r>
            <a:endParaRPr lang="it-IT" b="1" dirty="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anim calcmode="discrete" valueType="clr">
                                      <p:cBhvr override="childStyle">
                                        <p:cTn id="1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gtEl>
                                        <p:attrNameLst>
                                          <p:attrName>fillcolor</p:attrName>
                                        </p:attrNameLst>
                                      </p:cBhvr>
                                      <p:tavLst>
                                        <p:tav tm="0">
                                          <p:val>
                                            <p:clrVal>
                                              <a:schemeClr val="accent2"/>
                                            </p:clrVal>
                                          </p:val>
                                        </p:tav>
                                        <p:tav tm="50000">
                                          <p:val>
                                            <p:clrVal>
                                              <a:schemeClr val="hlink"/>
                                            </p:clrVal>
                                          </p:val>
                                        </p:tav>
                                      </p:tavLst>
                                    </p:anim>
                                    <p:set>
                                      <p:cBhvr>
                                        <p:cTn id="1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539552" y="764704"/>
            <a:ext cx="8229600" cy="6093296"/>
          </a:xfrm>
        </p:spPr>
        <p:txBody>
          <a:bodyPr>
            <a:normAutofit fontScale="92500" lnSpcReduction="20000"/>
          </a:bodyPr>
          <a:lstStyle/>
          <a:p>
            <a:r>
              <a:rPr lang="it-IT" dirty="0" smtClean="0"/>
              <a:t>Regina </a:t>
            </a:r>
            <a:r>
              <a:rPr lang="it-IT" dirty="0" err="1" smtClean="0"/>
              <a:t>Olsen</a:t>
            </a:r>
            <a:r>
              <a:rPr lang="it-IT" dirty="0" smtClean="0"/>
              <a:t> non era una filosofa, fu allieva di Kierkegaard, che a sua volta non era un professore, </a:t>
            </a:r>
            <a:r>
              <a:rPr lang="it-IT" dirty="0" err="1" smtClean="0"/>
              <a:t>finchè</a:t>
            </a:r>
            <a:r>
              <a:rPr lang="it-IT" dirty="0" smtClean="0"/>
              <a:t> venne riconosciuto  alla morte come il pensatore e filosofo importante che fu. Lei aveva 18 anni quando Kierkegaard si fidanzò con lei. Probabilmente ne fu felice </a:t>
            </a:r>
            <a:r>
              <a:rPr lang="it-IT" dirty="0" err="1" smtClean="0"/>
              <a:t>perchè</a:t>
            </a:r>
            <a:r>
              <a:rPr lang="it-IT" dirty="0" smtClean="0"/>
              <a:t> viene descritta come una ragazza spontanea e amante della vita, ben diversa dal malinconico (probabilmente affetto da vera e propria depressione) </a:t>
            </a:r>
            <a:r>
              <a:rPr lang="it-IT" dirty="0" err="1" smtClean="0"/>
              <a:t>Soren</a:t>
            </a:r>
            <a:r>
              <a:rPr lang="it-IT" dirty="0" smtClean="0"/>
              <a:t>. </a:t>
            </a:r>
            <a:r>
              <a:rPr lang="it-IT" dirty="0" err="1" smtClean="0"/>
              <a:t>Sennonchè</a:t>
            </a:r>
            <a:r>
              <a:rPr lang="it-IT" dirty="0" smtClean="0"/>
              <a:t> Kierkegaard a un certo punto, poco meno di un anno dopo, fondamentalmente senza spiegazione, la lasciò. La lasciò per dedicarsi alla vita religiosa e alla riflessione teologica, ma tutto ciò lo sappiamo </a:t>
            </a:r>
            <a:r>
              <a:rPr lang="it-IT" dirty="0" err="1" smtClean="0"/>
              <a:t>perchè</a:t>
            </a:r>
            <a:r>
              <a:rPr lang="it-IT" dirty="0" smtClean="0"/>
              <a:t> emerge dalla lettura dei diari personali di Kierkegaard, che a Regina invece non diede alcuna plausibile ragione per averla rifiutata, e cercando di apparirle come un volgare seduttore (“per indurla a odiarmi e così farla soffrire meno” scriverà Kierkegaard), o un </a:t>
            </a:r>
            <a:r>
              <a:rPr lang="it-IT" u="sng" dirty="0" smtClean="0"/>
              <a:t>don Giovanni </a:t>
            </a:r>
            <a:r>
              <a:rPr lang="it-IT" dirty="0" smtClean="0"/>
              <a:t>( figure queste del seduttore e del don Giovanni su cui non a caso Kierkegaard rifletterà a fondo).  </a:t>
            </a:r>
          </a:p>
          <a:p>
            <a:endParaRPr lang="it-IT" dirty="0"/>
          </a:p>
        </p:txBody>
      </p:sp>
      <p:sp>
        <p:nvSpPr>
          <p:cNvPr id="4" name="Titolo 3"/>
          <p:cNvSpPr>
            <a:spLocks noGrp="1"/>
          </p:cNvSpPr>
          <p:nvPr>
            <p:ph type="title"/>
          </p:nvPr>
        </p:nvSpPr>
        <p:spPr>
          <a:xfrm>
            <a:off x="457200" y="152400"/>
            <a:ext cx="8229600" cy="612304"/>
          </a:xfrm>
        </p:spPr>
        <p:txBody>
          <a:bodyPr>
            <a:normAutofit fontScale="90000"/>
          </a:bodyPr>
          <a:lstStyle/>
          <a:p>
            <a:pPr algn="ctr"/>
            <a:r>
              <a:rPr lang="nl-NL" b="1" i="1" dirty="0" smtClean="0">
                <a:solidFill>
                  <a:schemeClr val="accent2">
                    <a:lumMod val="50000"/>
                  </a:schemeClr>
                </a:solidFill>
              </a:rPr>
              <a:t>Soren (Kierkegaard) e Regina (Olsen)</a:t>
            </a:r>
            <a:endParaRPr lang="it-IT" dirty="0">
              <a:solidFill>
                <a:schemeClr val="accent2">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1"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3024336"/>
          </a:xfrm>
        </p:spPr>
        <p:txBody>
          <a:bodyPr>
            <a:normAutofit fontScale="92500" lnSpcReduction="10000"/>
          </a:bodyPr>
          <a:lstStyle/>
          <a:p>
            <a:pPr>
              <a:buNone/>
            </a:pPr>
            <a:r>
              <a:rPr lang="it-IT" dirty="0" smtClean="0"/>
              <a:t>    La lasciò in fondo sacrificandola, come l’Abramo di </a:t>
            </a:r>
            <a:r>
              <a:rPr lang="it-IT" dirty="0" smtClean="0">
                <a:solidFill>
                  <a:srgbClr val="3C9BAE"/>
                </a:solidFill>
              </a:rPr>
              <a:t>“Terrore e tremore” </a:t>
            </a:r>
            <a:r>
              <a:rPr lang="it-IT" dirty="0" smtClean="0"/>
              <a:t>è disposto a fare con Isacco.  La sacrifica – esponendola tra l’altro a tutte le malignità che nel loro ambiente borghese si scatenarono per  i motivi di questa improvvisa e apparentemente immotivata separazione - a favore della scelta di Kierkegaard  di dedicarsi completamente alla propria riflessione e alla propria fede. </a:t>
            </a:r>
          </a:p>
          <a:p>
            <a:pPr>
              <a:buNone/>
            </a:pPr>
            <a:r>
              <a:rPr lang="it-IT" dirty="0" smtClean="0"/>
              <a:t>    </a:t>
            </a:r>
          </a:p>
          <a:p>
            <a:pPr>
              <a:buNone/>
            </a:pPr>
            <a:endParaRPr lang="it-IT" dirty="0"/>
          </a:p>
        </p:txBody>
      </p:sp>
      <p:graphicFrame>
        <p:nvGraphicFramePr>
          <p:cNvPr id="3" name="Tabella 2"/>
          <p:cNvGraphicFramePr>
            <a:graphicFrameLocks noGrp="1"/>
          </p:cNvGraphicFramePr>
          <p:nvPr/>
        </p:nvGraphicFramePr>
        <p:xfrm>
          <a:off x="179512" y="2924944"/>
          <a:ext cx="4464496" cy="3717032"/>
        </p:xfrm>
        <a:graphic>
          <a:graphicData uri="http://schemas.openxmlformats.org/drawingml/2006/table">
            <a:tbl>
              <a:tblPr firstRow="1" bandRow="1">
                <a:tableStyleId>{93296810-A885-4BE3-A3E7-6D5BEEA58F35}</a:tableStyleId>
              </a:tblPr>
              <a:tblGrid>
                <a:gridCol w="4464496"/>
              </a:tblGrid>
              <a:tr h="3717032">
                <a:tc>
                  <a:txBody>
                    <a:bodyPr/>
                    <a:lstStyle/>
                    <a:p>
                      <a:r>
                        <a:rPr lang="it-IT" dirty="0" smtClean="0"/>
                        <a:t>La figura di Abramo discussa in questa opera è l’esempio di chi è disposto a sacrificare il figlio(l’affetto terreno più caro) in nome di un amore più grande , ovvero quello divino. Come dirà spesso Kierkegaard la grandezza di un uomo si misura da tre parametri collegati: l’amore, la speranza e la fede. Più alto è l’oggetto relativo a questi tre parametri più grande è la nostra umanità, quindi la nostra filosofia. Riguardo l’oggetto più grande che si possa ricercare è appunto l’assoluto (</a:t>
                      </a:r>
                      <a:r>
                        <a:rPr lang="it-IT" dirty="0" err="1" smtClean="0"/>
                        <a:t>=Dio</a:t>
                      </a:r>
                      <a:r>
                        <a:rPr lang="it-IT" dirty="0" smtClean="0"/>
                        <a:t>)</a:t>
                      </a:r>
                      <a:endParaRPr lang="it-IT" dirty="0"/>
                    </a:p>
                  </a:txBody>
                  <a:tcPr/>
                </a:tc>
              </a:tr>
            </a:tbl>
          </a:graphicData>
        </a:graphic>
      </p:graphicFrame>
      <p:sp>
        <p:nvSpPr>
          <p:cNvPr id="52228" name="AutoShape 4" descr="data:image/jpeg;base64,/9j/4AAQSkZJRgABAQAAAQABAAD/2wCEAAkGBhQSERUUExQWFRUWGBcYGBgYFxgYGBgYFxoXFBgXGhoYHCYeGhokHBoVIC8gJCcpLCwsGh8xNTAqNSYrLCkBCQoKDgwOGg8PGSwlHyQsLCwsKSosLCwsLCwsLCwsLywsLCwsLCwsKSwsLCksLCwsLCwsLCwsLCwpKSwsLCwpLP/AABEIAMUA/wMBIgACEQEDEQH/xAAbAAABBQEBAAAAAAAAAAAAAAAFAAIDBAYBB//EAD4QAAEDAgMFBgYABAUDBQAAAAEAAhEDIQQFMRJBUWFxBiKBkaGxEzLB0eHwBxRC8RYjM1JicoKSFUNTY8L/xAAaAQADAQEBAQAAAAAAAAAAAAABAgMEAAUG/8QALhEAAgICAgIBAgQFBQAAAAAAAAECEQMhEjEEQRMiUTJhcYEUM5Gh8CNSscHR/9oADAMBAAIRAxEAPwDyCue8U2kRdKs6CVH8SxTVoudrWTGuhcdVJTUTh5dKfQElRNB3KzpBB3fv1St+jiJz4JsuCpwSqVNyY0Su9AOuKVOSY8F00ir2UYeajSTGp8gfrCEnSsJJ/LER6KGpU9/wruIM2B0Po6fqPVVcWA2PE+CjF32MNYw8eqYdbGyRfE3glNYq0LRoexWWNrV3Ne3aaKZkSRqWjUEc1qO1WS4fB4Vz6VOHPHwwSS4t27OiTHyzcXusl2Zqv+IaVMtDqpaC4mNljDtG+7W++wG9aj+KuJAZQphzSCXusZuNlon/AMioSdzo6jzx1UqOpVlNlPBELR0cRbSmwlJz3NY2S5xAA4k2CruK0/8AD2g04xrnuaAwFw2iBLj3GgSbm5PgjJ0rCw9mHZipRrYd1EgCGUnOIkbTQSS4b2uifBBc7p4j45o/GfWc4gRJglwBjZmBEjkvRc9xjaYpOLNqKlmgXc74dUMYOZcQFzD5dTw7DVdDnNaS+oRJOr3ROgkusOKyJsRkNWuzC0mgkkgQ25JcYvJPur+HYXNBPAFYXA4d+JxIBnvEudf5QTJ8rDyXorcKGiBKVbYK0RbMLuypTR5pppcyqaFpjCI3BLbgJOZPFR/y6LoGxjqkpriIsQpjhrKJ2HH7qkbQUmV6zVVLrK7Uw3CVDVo9VJtD0eRY5jHPhktn/cZHmFTxGHLDB95B8lYxVYSYEX4LmAaH1GtdpJ9p+i3/AIVZQrU6JOgUrcO7TZM6aLU0aTW2ts7psp6FATLRvgGNRxAKyvy69FPjMg7CvBjZMqPbjctbVozUOl+ZP7uQLPXyR+PBPjz83VCyjQLc5TZf/qN6qtKnwX+o3qtEumSCWPqGYaIGp+vgoMGdk+BU+ZP2RbWNVVo0iNd/1UIbiPRNTd83ST1BEKti6sundoFYa4APdpIAH/kJ9AqVRyeC2Fjm94gL0Lsv/DfaaKmIm4kUxa3/ACOvggP8PcsbVxILhIpjbI522R538F7Zg3CNVh8zyJRfCJfHjtcmAKfZ2mwQ2mxo5Mb7whGc9kqFVt2hrtzm2jw0K2Fd8nkgOY4uDE2Xkqcou03Zo4praPJs97PVMK7vQWmwcNDyPAoQSvTs+2atB7TGluRGhXmdakWmDYr3fDzvLH6u0Y8sOL0RrX9k+zNLE0y+pV2QHEbLQJMRx014LHo7lWX13UHuDyylc2N3n5QABcyYGsLTk67Is0ue9omU6jWtqF7cO9ha0GXPMd7aduDWEtB3kngh3aPBCk8f5z3OcA5zXO2iwETBdN72FkBx2XGk7YLmk8GkEjkYsDyRHs/lTsTV7xOzO0903PKf9x9FPjSuwOkbbsBlxbTNY/8AuWbOuyDrfifZa25OnqENw1UMAbENAAhsCALR5IpRbTcLP87e6hLQI7Hfy5tZL4Z4KZtEDn+9VMSNFB5ndIooFPYPBMdWAMQrhrN2oLhPDfu+4SqsC5Nds5p+iq6+tkhSBUrqkKIvQUkGhlVio1zdXH1PZUKlW6Dps48SxbbozkmWwC8iSLchP1Q5lHaqgRN9PVaXBsgbI+WZ8eZ6rb5M2o0hsasno4c2J/d6fUcXFwkDf+B7J23FpE8zbiqVTEAxNjJ0uTuhebTky3Ryl3ntbpJ1O8i4+qHZ9kpawvB2o1McVbptd8QNIiDM9f33Ts5xrn1GUWyGmxAsCN+69laLlHIqevYrSa2Y4hXsuwjiQQNfYXc7olicJ8Cq5lQSWmOXEHnIg+KM5XVJovdFyTu1AAj6rdlyVG17IKOwJWO28z8oN+itG7ZNibdJ/QuUcMXQADcyfOAidbI6zgA2mY5wNeqSeSMaTdDqLfRn6tQ6KINkrVYbsY4/6jw3kLnz0RNnZei35Wkni4z9gpvzsUXSd/oP8M+2Tfw2wGz8RxdBcWtA3kNkkjjdwtyW2r411M3uBvF0Cw2VtqYf4YhpY4uBkjZPEECZhVMRmb8M/YG1W2bPMwdrWwHAeq8vK3mm2uzXBcUkw5j+1tMCJg8P3VZjM88DhPj9VSzTMW1oc0FvEHVCcxBFOVfF46dOXZOc/scxmdbQgT0QVzy6SbphDhcgwd9/dL4tjzXrQxxgqiZXKyFH8Z2kLsOyjTbsNbs96bktNul79Vn1Zw1MuOsfjcqSS7ZOrLWU5c6s8XLW/wBTvoOLivQ8no0abQ1hAHXU6SeJPFYhuNgCLECA0W9v0qP+YcCDvH51Kyy5Sf5CyR6i+qG3LgOv5VTHZrstHwyDO+ZH7Yrz6vmRMS4mwFzJtwn9uo6OfvZ3QNpgndETv8UGsjX0gjFWbjCZ3WBu6RxBI9lb/wAUVWc9Ned1hznwkHZI7vHXQ2Hhqk7ta9oADQP+4nhfkofFkfr/AIKUjX1M+c+s2o4aRYcv7BaL/E7CJIIPCR9V5c3tOHHvNiZuDPDj4p+Y5817RBIcLXtPFdHDK6kgtv0enVO0dKN/p9CoHZvTvLiP3qvKG5y+IaddLmyfj8zeXMhwgC4Gl5B9FX+H2L9R6Nge09Kq5jWyC+ntidwBiE7L82bUG1I1IPh+F5tl1Usq0zNgwiRp/V9wn5PnRplw1DiTreUJYO6ZzbSBr37L+C02Fpu2Z2SAAI1vaSiPZfsyypVfVe2WtMNB0JGpI4Ba6vlrKhgtgDwUfJ8lNqMV+ppxw1bMHjXODNrjFtenjqo3Eye6WmBrym62Oa9lWvYQJnUcJ+visJXDmOLSCINwdRHPgp4ZLIqGei/hx35Oo9+Ct4vF/Ec3uiR+67kJp4oAJlav3XSbQd8JnhuVg5A3tFmfx6wJZsFvdN5JjSTpKL5JQLmNYwTMzewB3lZ7LsufXqbLBfU8GjieS9OyHKG0WBjbned5KfzMkMONY49/Y7FB5JOT6O5R2fbSFhc3J3npwCI1cOAFfpwAhWY4jyXhTlKTt9m+KS0gVi8YJgHTzhS4N0idL671lc0xJZWndMHoe6R+8Fp8sPdG+BJ91tlg4RUvuZ5ZOVomrVBTO0C4jUiYExrEifFZ7I82a6oSZMyZM2va83m61NamxzSPT8rIPwnw3vES07v3qqYuMlKL7F5tUTZgaZcS2080GxlT4p2RcC/2/eac7BONQAkxYxyIV2lhthpixg/hb4pY0qdkHLkwJm9XZDaY3XI4ax9ShhKmxNIhxm/NRLfBUiEpWxoUza8EEeSghGstyprmhzpmYjd1QnNRWwEOBZMu4Hjv1SfWPykwJnj4oxisGynshojp1N1Vq4MOBtB3GbdT/ZZ1kTdnMFVHW109VDt21lFaOQufPfaI6mTZR1cpNMEETcceekKqyQ6sF0UWM2t+mqa831lPfQi4Sp0DBMf3VQ2iIJwYCpg/jqlTvKY6yOIsPRNe26fVbJUZGqIbLFKsIN45SocN8/n9VCreEZJ0StUmCXRo8qz+tQcBtFzJ+UmQOk6L0/LKwqMDuK8dqn/PDd0ieVwvV8gGzRbzC8jy4xVSrs0Ym+gtUgrP552XbXBcIbUGh48jyRhlVTTOiwpuLtFqs8urdiMXUPdDQP8AqvPONF2h/C3Eu+Z9Mf8AcT9F6bUIbJ38UEzDPnN7oaS48N/juWr+MyLSJ/GhmQdixQp7G2C7+oganxPgrv8A6aaZPe3ax+VmmYiuKzKhfsEu+QSQRBJBvG71RPP8W+tS/wAohhJAdPKZ+nmsk0pO29v2aIuSXRZr49rbGoyeRlC8TiWkGTryP2QnLWRTL3xJI2OIh1j0N/JGqjNphHEW67lPJCMH/wBlYSckYbOnbUk6iZ6t19IK0GU4nuC/AdVncxqS4TYzDuosfME+QVjJ6/cvqJHkvXyQ5YkjDf1M0LscZhcrkESeCDvxPfHD+yusqSsrxcdhsZiDZvG4+qq1sRu04qZ1UT++SG1KnmtWOP3EeihjWXuh0d5FqjJMKhi6cXibrdB+iDRFADuMaIjSzJwNoshbnQbaWThV9oTSipdgC783DiC4cvchMxzpF3RO5DJUuYOlwI4AcRa2qmoJNUc9lvCZg2m4OlxiQYAiI81YOdbZMSLzOmmnjqgYlcJKZ4ot37AXKleXHfdTvxUMgwq1FsCYP77KOvWkpqs4aXSuNKaXLiqMXWVJm6jeybNE/vFMY8Aj1BXf5kiYNvbogcPbhw27j4KWlWlwi3voq7KcglT4USYFv7JW/uCXQUwtOcQSbwfM6L0ynig1oE6ADyCweBoAP2uBnyV+viSRYryPIuckl6LwfFGhqZ2A6xRHD5qCJC81xWKLRMyfIDmVzKc8qPdshriBvGnikfiy48kx1O9HpeJxkhAMZiYIPD2VFuOcbLppFyzOH+4dS+xdfTlzHax9QbqWoyxHEEX52nwVD+YfSZYbQHsiFGqHNBGhuOmqzTUoJP0bItSKOMw4bSJ1gi53Cd3BT5biQ5vSydjqU0XjkT5XWcwOOcwz5hXxwebG/umK5KEkVu1WF2KhI0dB6Hd9R5IdldSzusrRdoGCqwEbxrz3LLYCoBtTZev4zcsKT7Rhy6m6CTq8vbxCnFaJQ3LZMuN931KuuHhwTyiloSx7nKFrJJO4KR3AESU9tPcNJXdCvZVqt78DgFVqsBBCt1P9R3gPRQDUhUQoIqUoXGFXPg7QI5266Ks0gG7Zvxj1hWTFFSrx46pk6/tk/ZsfQBNYbwjRx0CxKYApPi2TNu0I7AjrsQYgaKPaXSU1NRx1OYVyF1lKSuOOucDoPsmkq8xjRFhz4q2zJX1W7VMNgGDeOY9FKWRR/Fo5bArbq5g396/7ZPr5U5hE8V2gyHWjyXck1oD6NWGAKGvig0STCZjsSGAk7lmq+KdUPXQfu9Y8eHntlW9BXD0ziCZOzSabn/dGvQfhHsBVYKW00Qy+yOhiTzOqGYXDbRp4eYABL437Oo8XHyVjGvDYps+VsDyU8i5vj/lf+s138Spd+x9XFQQeIkq1TxXBDqYlPYI0SSxqqJXewqzEEq1gawb3ToTI5HghVDEzberdB11lyYtUykJtOwxFlkcXR2Khbu1HQrcUKDHskOh3DcgWe5eHWNjqD+6hR8WXxzp9M0ZKktAKrVgQgdWldw4mfO/kiOKY5hhwtx3fhQVWgOaeIien917mLXRgk7JaDA1qa+sRfedAoXVr8vTqo3YvWL80/BsRssMfFyr2HfJ6LPmu4O1np+FeoZqbbQ/CE8bOUkPqD/Md1+iZTpRUIUlJ01NRfTonVacVFz1r8gFKmCXAKPMKEPcYkT9B+USwtDvQLm0/ZS0Ke0506SQg8lMFGb2lwq7mWALHW0On2VJrVoi01aFGEpQuhJwTHDQEk4BchEAgnNMGyYntFwuCS0do6CfzPlqimHx1SlOzUJJ1a0HZ896qVGUmgS4vPBpgD0v4Kanj6bRZgJ8T7qE/q9Wd0XGZu9wO23aaeW/VNBpl3yR4/RVsTm0tEOva0CB5WVejUJdLiSpRx+6oEixnWL2nEDQHzXMiobVZptDO8T009YVfFHvI12bwhax7zbaiOgm/n7KmRqGLRfDHlNELqhbUJ3gz4G/sVO0h1wdVBj3gu5tt1bctPXd4J1OsImLcR9QpVaTNnGLbTLTXCbmE8WM7ioQ5rxuIUZa9g7plvA6jhBU6sWeJx2uhVqpa8nTTxkIphMeHNnfoeqz2FcXtex87td0z+E01nU3AjcLjjvTyw8lXsg3xp+jY4eq5wOyQD1U5YajYe6/HgeKAYDMQ/Sx3g/uiJ0sQvOyYnFlFJMhxTH0zBH2IQyrVpOs+nHMd3xgSPRaOljx8rxtN9VYqYOkRIa0grln4fij+6Coc+mYPFYYCSw7TeYuOvHqqxdyH0WyxOS0zdgcD0JB81byLskGE1XsMz3A6BTGne4udMwItHluj5sFG/wC3shLDLlRlMP2YquG24Cm03G3IJ57IEqd3Z3/7WeDXIxnBqioQ4HZ3GCGnzCqsZZKs2SSu/wCgHGK0CK2SvYZa5rhyt7prXHaAdMzv/bonWdCWBw4eDPH2VHkdXIVK3odluGkk8SfRLD0jMDeSiWWCHbBEGD56yOKWX0JqbNgSYEm0kwAsryO5D8egVmOX7TSN+7qszVwZaCeBjxXoWJwltWzz4cll88wRF7EfXRW8bPf0i5cbRnixcIUhKjDV6SJHNhNIU1CsG6tDuvDlwPNEaWVU3QQ87LtAYB1iNbmbWEJZTUexkr6BLKJcYAJPACSjGB7L4h4ks2W/8jHpqtLl2DawAABvuep3ohQq32YJB4Lzcvmy6giixL2Zj/B/F8nkBCFY/JnUje63NCu01nU7hzWyQ7hz/CsCmx8sIBBE3vYABSj5mWDuWxvjT6PLnAqXD1DtLR9p+zWx/mU/lAu3h05fdZugy9l6mPLHLHlEhOLj2W/5d1SqGjUnyG8rWtpbMNHy7Ib9j6IRkWNptqOa4QXaO/8Ayj1VwkcwsXkzblxrR6HjRSjZjsQ87bhNwT/ZPo1jPAjdxT87wxZVPB1x0+4NlVo1QbGxGjt4+62xqUU0SupUTPbPep9129vHolQzd2hAPouPeWkbQ6OGidUoB9xrx49UKXsba/C/2LDsQx1yC06T+RZQYljjAkaxtbiDx5hUiXsNjCloY2OXHgeo+yKg1tAc4y1IIUcNAERbeCQf3wRLDYwGATHPd48OunRUaNSQHeB8NCrHw9+hWXJvsusaktIJvBHTjqEynjHNOtlBhcd8Ox09uY5ckUbhWVBtNi+9v2WOTUNSWiLxyT0H+zlVlTWOXXctYyk0sjdxXlxmjoSBO6eqI1u1L6jQxpgayNI1JlQ+H3HoPyffsLZyaZ22PeCNx2nX36eSxz3RY/3Wiw2T04a97ts6x/TJ5b0SdkrKo7zRA5XXRyxxuuwyxuavowmINlf7CYX4uKNM3b8xHIW+y0+K7O0AASDFtHXWcr1H5dX+PREtIc0bVwNrSY1ggEcdFpjmjli4LtkXjcHbN72lFCnShzRtgH4QAG1PLgOM+phYvKMO7adVfqSQwcJsXDoLdUW7P5TUxp+NUc47V3PcInk0b4G6wCv53kpw7toDuEDZJ0BiIJ9Qs0v9NOK7DH65K+gHWpy4DcLn6KnjMpNWZIA6K4MS1oN9o6mN50+yZVqPc1zRBeYkDRjeZ4pIOUaaLyUX2ebY7CljiP0qGEe7SYYtc0EcRPkgRX0WKfKKZ57VMaWohgcYWgQdN2nqh4XCU8oqSphTo0dDN5+Z2yBwMozh8S4QWODxu3GfqsOx/G6NZTjACN99VizeOqtDqYax1Go5pqkBrwAJsCW6wYVWlnDqBD3tLmuESLHjMFE8RiWlpvMBCDidqiabh3Ddj/8A43jVrv8AjMjkCssFzjUlq/7fkG6emaNmYMxFPaYQRoeIPAg71hMdgwysQBa5HRdy2s+lVaRYkhpbxvBBCJZ+Yrgx/TI6GfyFfDh+DI4xemhckuUbAlcS5Ecuzv8AoqE8ncOR+6HV/m8VWcVulBTVMGObg7RqsdhxUZB6hwWar0i0kEXH7K1LqMtDmmCQDbQyJuN6z+aPO3DokcNOKzePL0bfIiq5EeHxhFnXCnLBrTMcvt+VR13/AFUjWH/cPOPdaXFEFN9dlqo6R3gQf3cqT6ZCuAVCL7Lh1BXKlAkSRs+IIQTo6SclZaw0ij4Kxl2I2mc228N328FWp/6ZHIeygyupDyOIjyv91Fw5JmiM+LigrWqQNrgb9Dqq9NxpvOySN9lyqJY4bl3ETLTxaPokUa0xc0rTZdGavIh3eHPXzTf5gBpi3XnY+koWa94E+icTPzeSKwpejE5Nh/s7n2y5rahlhJAO9u7yK9Dw2KbG1tbrb55LyKgwCIC0FPNgxnddsi3d6dbeKxeT4ylK4l8eXiqZqswxgeSSBAG7d1QXNscx7XMcJkAjhz9QD4qtXzAOhzTqIcOmhVTDP7wk/KZA4KUcPHb9HSyW6R6Z2Ix23RIIiCAOEADTktFiyC0hwBB1BEz5oJluKHw2O4ex/QrmMzEBt1n5djVsyuZ9nGB+1SGxF4/ptfTd4eSA5HRLdtrvmBg8zefuiubZ2WggG7tyzoqna25g/uvJOouUWhrUWFcdhWu+doI5oDnWV0XtDWMh502bTyI0PoUeph7mS8RO/wAJjkudm8nNSq6o587LzDdLObY+48EMM3Dd9HTSfox1Ts82mYLg5wFwNBG7meiq/wAuLiPytnnHZOs1ziC0sJJmYN9ZH5WcxGTPEDylelj8hP8AFLZGUPsgNWog/eFRFQtdZFMbtMJFtd3EIdiTefwt8HaJBNmaS0SeAI91HTzBzHEsIh1i1wlp13H35oVRfBUxN4Hkl+KILCWXOD8SwxAF4mflBO/wRLNK1Ko5rS4hzJ+Vu1Y7iSRwWX+MR+FLhT3r80ksNyUr6QeX0tE9VlyqNQXV+s7vKlXKvERGuyfv0KZ4CD4GFmc1M1Xn/l7Ir2cx+zSe3eDI8R9wqFSlJPj7FY8UeOSVnoTfPHEoypCEwNUj22C2maxbNlEah4/VXAzpz6/ZQupckqYGtBPCER4NVGmYfbWfwp8C+3CLfZRYhvfnjdTWmyra4plqk+ZTc0xEAQeS7SZ9VBmA7pPA/hKq5Bm7gyi2qU4YoqBpXVoMheZjSpjmXFDG8VK1K4oBfoZrsb5HBEqOPa8S03Go3rPGlJXf5cjepzxxYUz0zs32pGwaZMxuPBPzrPCYDXkDgYPkVgsvyuo4bW2Wjjck/hF24d++rPVg+68vJhgp2pfsWU9E5xMmSSeq4ysTUaHGxIQnFUau54d4EIW7E1GO5jqtEcKktMXkez0qbXU9k2EWPPj5qDCtFJxfIEgAbMxabmd54LH1e2W3RDGCDsRrobeuqGZX2meymRUc57ZhsiXC17nUDgsMfFycbrZqtG1z3PyBEwIcQdxMEtB6mFn8xzltejRMbBcHTH9LmQHeB+ymrZph6dMtJDw4CwO0TpqTosxmeZsqR8NgY0AiBeQYk8jZVwYnJp0/1/qJN0VMQ9t9kkjcSCqNStITmukETbX6Ks5ezGNGZnFJTeVHC6CnFLJGm/8ANk/CjvHkomVtP3mpqLpd1lK0zn0dxfzFValyreKMk9VARC5dHFnJ2nadw2fYhEqVLXxUPZqjtPf/ANMequspEEg8VjyT+to9DDH6F+5mgpWvhNeyHHxCfTpzaLrY3oyeyXaJCcWqQUYCfs2UrK8SEHZBPGAf3qnVHyEzGtOx+7oUdKrLVy3sFK+Jaw2K0nfbxSxh7p/dEPqCysiptt56Fc1uzk9cQcSu7SRsk1qtZmOgqVohIU+V1I1phK2AYSZ80mukiZiRPSU57FE9q7s41DcxAEQbcFUq5mYsPX7IZh8RtbLXTEgTwuBJ4ori8Haw7ug6cT1WH44we/YxWGObEO2hzBB38CmPdSi1Q+LY+qX8ryUL8HfQqyUfucVXMk29Emudrqp/5UjouVcVAgC/FV/QIx2KdFh6qAvO/wDZTn4px/sFGU6QTrnJkJ0JJ6AchdlKE4BE4a1W8O6P3qqsKxh7lcwPoJYnDjaPkqlSiPNcSUIsVBjstTio8cgjWY4USHbzIPgkkvOz/wA89TD/ACkZTGUQKjhzPrdS0MKAJ3pJLe3pGNfiZKaQXX0wEkkhZEOJp913RUadKBISSVcfRnm/qExsynYZkHr9Ekk76OT6K9WnBSFNJJP6JMkaxSN4edkkkjAJ1JNdhwuJIHIa9ke60dQBrQQLEAxuuJSSWfyO0FFQtum4l+yBA1SSQS2jitUbYknTcqD2SkktUEcjnwfdc+Ckkqehhr2QkWJJIhEKad8NJJcA78FS4elfVJJcwM//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2230" name="AutoShape 6" descr="data:image/jpeg;base64,/9j/4AAQSkZJRgABAQAAAQABAAD/2wCEAAkGBhQSERUUExQWFRUWGBcYGBgYFxgYGBgYFxoXFBgXGhoYHCYeGhokHBoVIC8gJCcpLCwsGh8xNTAqNSYrLCkBCQoKDgwOGg8PGSwlHyQsLCwsKSosLCwsLCwsLCwsLywsLCwsLCwsKSwsLCksLCwsLCwsLCwsLCwpKSwsLCwpLP/AABEIAMUA/wMBIgACEQEDEQH/xAAbAAABBQEBAAAAAAAAAAAAAAAFAAIDBAYBB//EAD4QAAEDAgMFBgYABAUDBQAAAAEAAhEDIQQFMRJBUWFxBiKBkaGxEzLB0eHwBxRC8RYjM1JicoKSFUNTY8L/xAAaAQADAQEBAQAAAAAAAAAAAAABAgMEAAUG/8QALhEAAgICAgIBAgQFBQAAAAAAAAECEQMhEjEEQRMiUTJhcYEUM5Gh8CNSscHR/9oADAMBAAIRAxEAPwDyCue8U2kRdKs6CVH8SxTVoudrWTGuhcdVJTUTh5dKfQElRNB3KzpBB3fv1St+jiJz4JsuCpwSqVNyY0Su9AOuKVOSY8F00ir2UYeajSTGp8gfrCEnSsJJ/LER6KGpU9/wruIM2B0Po6fqPVVcWA2PE+CjF32MNYw8eqYdbGyRfE3glNYq0LRoexWWNrV3Ne3aaKZkSRqWjUEc1qO1WS4fB4Vz6VOHPHwwSS4t27OiTHyzcXusl2Zqv+IaVMtDqpaC4mNljDtG+7W++wG9aj+KuJAZQphzSCXusZuNlon/AMioSdzo6jzx1UqOpVlNlPBELR0cRbSmwlJz3NY2S5xAA4k2CruK0/8AD2g04xrnuaAwFw2iBLj3GgSbm5PgjJ0rCw9mHZipRrYd1EgCGUnOIkbTQSS4b2uifBBc7p4j45o/GfWc4gRJglwBjZmBEjkvRc9xjaYpOLNqKlmgXc74dUMYOZcQFzD5dTw7DVdDnNaS+oRJOr3ROgkusOKyJsRkNWuzC0mgkkgQ25JcYvJPur+HYXNBPAFYXA4d+JxIBnvEudf5QTJ8rDyXorcKGiBKVbYK0RbMLuypTR5pppcyqaFpjCI3BLbgJOZPFR/y6LoGxjqkpriIsQpjhrKJ2HH7qkbQUmV6zVVLrK7Uw3CVDVo9VJtD0eRY5jHPhktn/cZHmFTxGHLDB95B8lYxVYSYEX4LmAaH1GtdpJ9p+i3/AIVZQrU6JOgUrcO7TZM6aLU0aTW2ts7psp6FATLRvgGNRxAKyvy69FPjMg7CvBjZMqPbjctbVozUOl+ZP7uQLPXyR+PBPjz83VCyjQLc5TZf/qN6qtKnwX+o3qtEumSCWPqGYaIGp+vgoMGdk+BU+ZP2RbWNVVo0iNd/1UIbiPRNTd83ST1BEKti6sundoFYa4APdpIAH/kJ9AqVRyeC2Fjm94gL0Lsv/DfaaKmIm4kUxa3/ACOvggP8PcsbVxILhIpjbI522R538F7Zg3CNVh8zyJRfCJfHjtcmAKfZ2mwQ2mxo5Mb7whGc9kqFVt2hrtzm2jw0K2Fd8nkgOY4uDE2Xkqcou03Zo4praPJs97PVMK7vQWmwcNDyPAoQSvTs+2atB7TGluRGhXmdakWmDYr3fDzvLH6u0Y8sOL0RrX9k+zNLE0y+pV2QHEbLQJMRx014LHo7lWX13UHuDyylc2N3n5QABcyYGsLTk67Is0ue9omU6jWtqF7cO9ha0GXPMd7aduDWEtB3kngh3aPBCk8f5z3OcA5zXO2iwETBdN72FkBx2XGk7YLmk8GkEjkYsDyRHs/lTsTV7xOzO0903PKf9x9FPjSuwOkbbsBlxbTNY/8AuWbOuyDrfifZa25OnqENw1UMAbENAAhsCALR5IpRbTcLP87e6hLQI7Hfy5tZL4Z4KZtEDn+9VMSNFB5ndIooFPYPBMdWAMQrhrN2oLhPDfu+4SqsC5Nds5p+iq6+tkhSBUrqkKIvQUkGhlVio1zdXH1PZUKlW6Dps48SxbbozkmWwC8iSLchP1Q5lHaqgRN9PVaXBsgbI+WZ8eZ6rb5M2o0hsasno4c2J/d6fUcXFwkDf+B7J23FpE8zbiqVTEAxNjJ0uTuhebTky3Ryl3ntbpJ1O8i4+qHZ9kpawvB2o1McVbptd8QNIiDM9f33Ts5xrn1GUWyGmxAsCN+69laLlHIqevYrSa2Y4hXsuwjiQQNfYXc7olicJ8Cq5lQSWmOXEHnIg+KM5XVJovdFyTu1AAj6rdlyVG17IKOwJWO28z8oN+itG7ZNibdJ/QuUcMXQADcyfOAidbI6zgA2mY5wNeqSeSMaTdDqLfRn6tQ6KINkrVYbsY4/6jw3kLnz0RNnZei35Wkni4z9gpvzsUXSd/oP8M+2Tfw2wGz8RxdBcWtA3kNkkjjdwtyW2r411M3uBvF0Cw2VtqYf4YhpY4uBkjZPEECZhVMRmb8M/YG1W2bPMwdrWwHAeq8vK3mm2uzXBcUkw5j+1tMCJg8P3VZjM88DhPj9VSzTMW1oc0FvEHVCcxBFOVfF46dOXZOc/scxmdbQgT0QVzy6SbphDhcgwd9/dL4tjzXrQxxgqiZXKyFH8Z2kLsOyjTbsNbs96bktNul79Vn1Zw1MuOsfjcqSS7ZOrLWU5c6s8XLW/wBTvoOLivQ8no0abQ1hAHXU6SeJPFYhuNgCLECA0W9v0qP+YcCDvH51Kyy5Sf5CyR6i+qG3LgOv5VTHZrstHwyDO+ZH7Yrz6vmRMS4mwFzJtwn9uo6OfvZ3QNpgndETv8UGsjX0gjFWbjCZ3WBu6RxBI9lb/wAUVWc9Ned1hznwkHZI7vHXQ2Hhqk7ta9oADQP+4nhfkofFkfr/AIKUjX1M+c+s2o4aRYcv7BaL/E7CJIIPCR9V5c3tOHHvNiZuDPDj4p+Y5817RBIcLXtPFdHDK6kgtv0enVO0dKN/p9CoHZvTvLiP3qvKG5y+IaddLmyfj8zeXMhwgC4Gl5B9FX+H2L9R6Nge09Kq5jWyC+ntidwBiE7L82bUG1I1IPh+F5tl1Usq0zNgwiRp/V9wn5PnRplw1DiTreUJYO6ZzbSBr37L+C02Fpu2Z2SAAI1vaSiPZfsyypVfVe2WtMNB0JGpI4Ba6vlrKhgtgDwUfJ8lNqMV+ppxw1bMHjXODNrjFtenjqo3Eye6WmBrym62Oa9lWvYQJnUcJ+visJXDmOLSCINwdRHPgp4ZLIqGei/hx35Oo9+Ct4vF/Ec3uiR+67kJp4oAJlav3XSbQd8JnhuVg5A3tFmfx6wJZsFvdN5JjSTpKL5JQLmNYwTMzewB3lZ7LsufXqbLBfU8GjieS9OyHKG0WBjbned5KfzMkMONY49/Y7FB5JOT6O5R2fbSFhc3J3npwCI1cOAFfpwAhWY4jyXhTlKTt9m+KS0gVi8YJgHTzhS4N0idL671lc0xJZWndMHoe6R+8Fp8sPdG+BJ91tlg4RUvuZ5ZOVomrVBTO0C4jUiYExrEifFZ7I82a6oSZMyZM2va83m61NamxzSPT8rIPwnw3vES07v3qqYuMlKL7F5tUTZgaZcS2080GxlT4p2RcC/2/eac7BONQAkxYxyIV2lhthpixg/hb4pY0qdkHLkwJm9XZDaY3XI4ax9ShhKmxNIhxm/NRLfBUiEpWxoUza8EEeSghGstyprmhzpmYjd1QnNRWwEOBZMu4Hjv1SfWPykwJnj4oxisGynshojp1N1Vq4MOBtB3GbdT/ZZ1kTdnMFVHW109VDt21lFaOQufPfaI6mTZR1cpNMEETcceekKqyQ6sF0UWM2t+mqa831lPfQi4Sp0DBMf3VQ2iIJwYCpg/jqlTvKY6yOIsPRNe26fVbJUZGqIbLFKsIN45SocN8/n9VCreEZJ0StUmCXRo8qz+tQcBtFzJ+UmQOk6L0/LKwqMDuK8dqn/PDd0ieVwvV8gGzRbzC8jy4xVSrs0Ym+gtUgrP552XbXBcIbUGh48jyRhlVTTOiwpuLtFqs8urdiMXUPdDQP8AqvPONF2h/C3Eu+Z9Mf8AcT9F6bUIbJ38UEzDPnN7oaS48N/juWr+MyLSJ/GhmQdixQp7G2C7+oganxPgrv8A6aaZPe3ax+VmmYiuKzKhfsEu+QSQRBJBvG71RPP8W+tS/wAohhJAdPKZ+nmsk0pO29v2aIuSXRZr49rbGoyeRlC8TiWkGTryP2QnLWRTL3xJI2OIh1j0N/JGqjNphHEW67lPJCMH/wBlYSckYbOnbUk6iZ6t19IK0GU4nuC/AdVncxqS4TYzDuosfME+QVjJ6/cvqJHkvXyQ5YkjDf1M0LscZhcrkESeCDvxPfHD+yusqSsrxcdhsZiDZvG4+qq1sRu04qZ1UT++SG1KnmtWOP3EeihjWXuh0d5FqjJMKhi6cXibrdB+iDRFADuMaIjSzJwNoshbnQbaWThV9oTSipdgC783DiC4cvchMxzpF3RO5DJUuYOlwI4AcRa2qmoJNUc9lvCZg2m4OlxiQYAiI81YOdbZMSLzOmmnjqgYlcJKZ4ot37AXKleXHfdTvxUMgwq1FsCYP77KOvWkpqs4aXSuNKaXLiqMXWVJm6jeybNE/vFMY8Aj1BXf5kiYNvbogcPbhw27j4KWlWlwi3voq7KcglT4USYFv7JW/uCXQUwtOcQSbwfM6L0ynig1oE6ADyCweBoAP2uBnyV+viSRYryPIuckl6LwfFGhqZ2A6xRHD5qCJC81xWKLRMyfIDmVzKc8qPdshriBvGnikfiy48kx1O9HpeJxkhAMZiYIPD2VFuOcbLppFyzOH+4dS+xdfTlzHax9QbqWoyxHEEX52nwVD+YfSZYbQHsiFGqHNBGhuOmqzTUoJP0bItSKOMw4bSJ1gi53Cd3BT5biQ5vSydjqU0XjkT5XWcwOOcwz5hXxwebG/umK5KEkVu1WF2KhI0dB6Hd9R5IdldSzusrRdoGCqwEbxrz3LLYCoBtTZev4zcsKT7Rhy6m6CTq8vbxCnFaJQ3LZMuN931KuuHhwTyiloSx7nKFrJJO4KR3AESU9tPcNJXdCvZVqt78DgFVqsBBCt1P9R3gPRQDUhUQoIqUoXGFXPg7QI5266Ks0gG7Zvxj1hWTFFSrx46pk6/tk/ZsfQBNYbwjRx0CxKYApPi2TNu0I7AjrsQYgaKPaXSU1NRx1OYVyF1lKSuOOucDoPsmkq8xjRFhz4q2zJX1W7VMNgGDeOY9FKWRR/Fo5bArbq5g396/7ZPr5U5hE8V2gyHWjyXck1oD6NWGAKGvig0STCZjsSGAk7lmq+KdUPXQfu9Y8eHntlW9BXD0ziCZOzSabn/dGvQfhHsBVYKW00Qy+yOhiTzOqGYXDbRp4eYABL437Oo8XHyVjGvDYps+VsDyU8i5vj/lf+s138Spd+x9XFQQeIkq1TxXBDqYlPYI0SSxqqJXewqzEEq1gawb3ToTI5HghVDEzberdB11lyYtUykJtOwxFlkcXR2Khbu1HQrcUKDHskOh3DcgWe5eHWNjqD+6hR8WXxzp9M0ZKktAKrVgQgdWldw4mfO/kiOKY5hhwtx3fhQVWgOaeIien917mLXRgk7JaDA1qa+sRfedAoXVr8vTqo3YvWL80/BsRssMfFyr2HfJ6LPmu4O1np+FeoZqbbQ/CE8bOUkPqD/Md1+iZTpRUIUlJ01NRfTonVacVFz1r8gFKmCXAKPMKEPcYkT9B+USwtDvQLm0/ZS0Ke0506SQg8lMFGb2lwq7mWALHW0On2VJrVoi01aFGEpQuhJwTHDQEk4BchEAgnNMGyYntFwuCS0do6CfzPlqimHx1SlOzUJJ1a0HZ896qVGUmgS4vPBpgD0v4Kanj6bRZgJ8T7qE/q9Wd0XGZu9wO23aaeW/VNBpl3yR4/RVsTm0tEOva0CB5WVejUJdLiSpRx+6oEixnWL2nEDQHzXMiobVZptDO8T009YVfFHvI12bwhax7zbaiOgm/n7KmRqGLRfDHlNELqhbUJ3gz4G/sVO0h1wdVBj3gu5tt1bctPXd4J1OsImLcR9QpVaTNnGLbTLTXCbmE8WM7ioQ5rxuIUZa9g7plvA6jhBU6sWeJx2uhVqpa8nTTxkIphMeHNnfoeqz2FcXtex87td0z+E01nU3AjcLjjvTyw8lXsg3xp+jY4eq5wOyQD1U5YajYe6/HgeKAYDMQ/Sx3g/uiJ0sQvOyYnFlFJMhxTH0zBH2IQyrVpOs+nHMd3xgSPRaOljx8rxtN9VYqYOkRIa0grln4fij+6Coc+mYPFYYCSw7TeYuOvHqqxdyH0WyxOS0zdgcD0JB81byLskGE1XsMz3A6BTGne4udMwItHluj5sFG/wC3shLDLlRlMP2YquG24Cm03G3IJ57IEqd3Z3/7WeDXIxnBqioQ4HZ3GCGnzCqsZZKs2SSu/wCgHGK0CK2SvYZa5rhyt7prXHaAdMzv/bonWdCWBw4eDPH2VHkdXIVK3odluGkk8SfRLD0jMDeSiWWCHbBEGD56yOKWX0JqbNgSYEm0kwAsryO5D8egVmOX7TSN+7qszVwZaCeBjxXoWJwltWzz4cll88wRF7EfXRW8bPf0i5cbRnixcIUhKjDV6SJHNhNIU1CsG6tDuvDlwPNEaWVU3QQ87LtAYB1iNbmbWEJZTUexkr6BLKJcYAJPACSjGB7L4h4ks2W/8jHpqtLl2DawAABvuep3ohQq32YJB4Lzcvmy6giixL2Zj/B/F8nkBCFY/JnUje63NCu01nU7hzWyQ7hz/CsCmx8sIBBE3vYABSj5mWDuWxvjT6PLnAqXD1DtLR9p+zWx/mU/lAu3h05fdZugy9l6mPLHLHlEhOLj2W/5d1SqGjUnyG8rWtpbMNHy7Ib9j6IRkWNptqOa4QXaO/8Ayj1VwkcwsXkzblxrR6HjRSjZjsQ87bhNwT/ZPo1jPAjdxT87wxZVPB1x0+4NlVo1QbGxGjt4+62xqUU0SupUTPbPep9129vHolQzd2hAPouPeWkbQ6OGidUoB9xrx49UKXsba/C/2LDsQx1yC06T+RZQYljjAkaxtbiDx5hUiXsNjCloY2OXHgeo+yKg1tAc4y1IIUcNAERbeCQf3wRLDYwGATHPd48OunRUaNSQHeB8NCrHw9+hWXJvsusaktIJvBHTjqEynjHNOtlBhcd8Ox09uY5ckUbhWVBtNi+9v2WOTUNSWiLxyT0H+zlVlTWOXXctYyk0sjdxXlxmjoSBO6eqI1u1L6jQxpgayNI1JlQ+H3HoPyffsLZyaZ22PeCNx2nX36eSxz3RY/3Wiw2T04a97ts6x/TJ5b0SdkrKo7zRA5XXRyxxuuwyxuavowmINlf7CYX4uKNM3b8xHIW+y0+K7O0AASDFtHXWcr1H5dX+PREtIc0bVwNrSY1ggEcdFpjmjli4LtkXjcHbN72lFCnShzRtgH4QAG1PLgOM+phYvKMO7adVfqSQwcJsXDoLdUW7P5TUxp+NUc47V3PcInk0b4G6wCv53kpw7toDuEDZJ0BiIJ9Qs0v9NOK7DH65K+gHWpy4DcLn6KnjMpNWZIA6K4MS1oN9o6mN50+yZVqPc1zRBeYkDRjeZ4pIOUaaLyUX2ebY7CljiP0qGEe7SYYtc0EcRPkgRX0WKfKKZ57VMaWohgcYWgQdN2nqh4XCU8oqSphTo0dDN5+Z2yBwMozh8S4QWODxu3GfqsOx/G6NZTjACN99VizeOqtDqYax1Go5pqkBrwAJsCW6wYVWlnDqBD3tLmuESLHjMFE8RiWlpvMBCDidqiabh3Ddj/8A43jVrv8AjMjkCssFzjUlq/7fkG6emaNmYMxFPaYQRoeIPAg71hMdgwysQBa5HRdy2s+lVaRYkhpbxvBBCJZ+Yrgx/TI6GfyFfDh+DI4xemhckuUbAlcS5Ecuzv8AoqE8ncOR+6HV/m8VWcVulBTVMGObg7RqsdhxUZB6hwWar0i0kEXH7K1LqMtDmmCQDbQyJuN6z+aPO3DokcNOKzePL0bfIiq5EeHxhFnXCnLBrTMcvt+VR13/AFUjWH/cPOPdaXFEFN9dlqo6R3gQf3cqT6ZCuAVCL7Lh1BXKlAkSRs+IIQTo6SclZaw0ij4Kxl2I2mc228N328FWp/6ZHIeygyupDyOIjyv91Fw5JmiM+LigrWqQNrgb9Dqq9NxpvOySN9lyqJY4bl3ETLTxaPokUa0xc0rTZdGavIh3eHPXzTf5gBpi3XnY+koWa94E+icTPzeSKwpejE5Nh/s7n2y5rahlhJAO9u7yK9Dw2KbG1tbrb55LyKgwCIC0FPNgxnddsi3d6dbeKxeT4ylK4l8eXiqZqswxgeSSBAG7d1QXNscx7XMcJkAjhz9QD4qtXzAOhzTqIcOmhVTDP7wk/KZA4KUcPHb9HSyW6R6Z2Ix23RIIiCAOEADTktFiyC0hwBB1BEz5oJluKHw2O4ex/QrmMzEBt1n5djVsyuZ9nGB+1SGxF4/ptfTd4eSA5HRLdtrvmBg8zefuiubZ2WggG7tyzoqna25g/uvJOouUWhrUWFcdhWu+doI5oDnWV0XtDWMh502bTyI0PoUeph7mS8RO/wAJjkudm8nNSq6o587LzDdLObY+48EMM3Dd9HTSfox1Ts82mYLg5wFwNBG7meiq/wAuLiPytnnHZOs1ziC0sJJmYN9ZH5WcxGTPEDylelj8hP8AFLZGUPsgNWog/eFRFQtdZFMbtMJFtd3EIdiTefwt8HaJBNmaS0SeAI91HTzBzHEsIh1i1wlp13H35oVRfBUxN4Hkl+KILCWXOD8SwxAF4mflBO/wRLNK1Ko5rS4hzJ+Vu1Y7iSRwWX+MR+FLhT3r80ksNyUr6QeX0tE9VlyqNQXV+s7vKlXKvERGuyfv0KZ4CD4GFmc1M1Xn/l7Ir2cx+zSe3eDI8R9wqFSlJPj7FY8UeOSVnoTfPHEoypCEwNUj22C2maxbNlEah4/VXAzpz6/ZQupckqYGtBPCER4NVGmYfbWfwp8C+3CLfZRYhvfnjdTWmyra4plqk+ZTc0xEAQeS7SZ9VBmA7pPA/hKq5Bm7gyi2qU4YoqBpXVoMheZjSpjmXFDG8VK1K4oBfoZrsb5HBEqOPa8S03Go3rPGlJXf5cjepzxxYUz0zs32pGwaZMxuPBPzrPCYDXkDgYPkVgsvyuo4bW2Wjjck/hF24d++rPVg+68vJhgp2pfsWU9E5xMmSSeq4ysTUaHGxIQnFUau54d4EIW7E1GO5jqtEcKktMXkez0qbXU9k2EWPPj5qDCtFJxfIEgAbMxabmd54LH1e2W3RDGCDsRrobeuqGZX2meymRUc57ZhsiXC17nUDgsMfFycbrZqtG1z3PyBEwIcQdxMEtB6mFn8xzltejRMbBcHTH9LmQHeB+ymrZph6dMtJDw4CwO0TpqTosxmeZsqR8NgY0AiBeQYk8jZVwYnJp0/1/qJN0VMQ9t9kkjcSCqNStITmukETbX6Ks5ezGNGZnFJTeVHC6CnFLJGm/8ANk/CjvHkomVtP3mpqLpd1lK0zn0dxfzFValyreKMk9VARC5dHFnJ2nadw2fYhEqVLXxUPZqjtPf/ANMequspEEg8VjyT+to9DDH6F+5mgpWvhNeyHHxCfTpzaLrY3oyeyXaJCcWqQUYCfs2UrK8SEHZBPGAf3qnVHyEzGtOx+7oUdKrLVy3sFK+Jaw2K0nfbxSxh7p/dEPqCysiptt56Fc1uzk9cQcSu7SRsk1qtZmOgqVohIU+V1I1phK2AYSZ80mukiZiRPSU57FE9q7s41DcxAEQbcFUq5mYsPX7IZh8RtbLXTEgTwuBJ4ori8Haw7ug6cT1WH44we/YxWGObEO2hzBB38CmPdSi1Q+LY+qX8ryUL8HfQqyUfucVXMk29Emudrqp/5UjouVcVAgC/FV/QIx2KdFh6qAvO/wDZTn4px/sFGU6QTrnJkJ0JJ6AchdlKE4BE4a1W8O6P3qqsKxh7lcwPoJYnDjaPkqlSiPNcSUIsVBjstTio8cgjWY4USHbzIPgkkvOz/wA89TD/ACkZTGUQKjhzPrdS0MKAJ3pJLe3pGNfiZKaQXX0wEkkhZEOJp913RUadKBISSVcfRnm/qExsynYZkHr9Ekk76OT6K9WnBSFNJJP6JMkaxSN4edkkkjAJ1JNdhwuJIHIa9ke60dQBrQQLEAxuuJSSWfyO0FFQtum4l+yBA1SSQS2jitUbYknTcqD2SkktUEcjnwfdc+Ckkqehhr2QkWJJIhEKad8NJJcA78FS4elfVJJcwM//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2232" name="Picture 8" descr="http://www.gramma.it/sussidiario/lezioni/07_attanti/07-attanti_img_%20mini/07-04_caravaggio_isacco.jpg"/>
          <p:cNvPicPr>
            <a:picLocks noChangeAspect="1" noChangeArrowheads="1"/>
          </p:cNvPicPr>
          <p:nvPr/>
        </p:nvPicPr>
        <p:blipFill>
          <a:blip r:embed="rId2" cstate="print"/>
          <a:srcRect/>
          <a:stretch>
            <a:fillRect/>
          </a:stretch>
        </p:blipFill>
        <p:spPr bwMode="auto">
          <a:xfrm>
            <a:off x="4788024" y="2060848"/>
            <a:ext cx="4093477" cy="3168352"/>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2232"/>
                                        </p:tgtEl>
                                        <p:attrNameLst>
                                          <p:attrName>style.visibility</p:attrName>
                                        </p:attrNameLst>
                                      </p:cBhvr>
                                      <p:to>
                                        <p:strVal val="visible"/>
                                      </p:to>
                                    </p:set>
                                    <p:animEffect transition="in" filter="checkerboard(across)">
                                      <p:cBhvr>
                                        <p:cTn id="26"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115272"/>
          </a:xfrm>
        </p:spPr>
        <p:txBody>
          <a:bodyPr>
            <a:normAutofit/>
          </a:bodyPr>
          <a:lstStyle/>
          <a:p>
            <a:pPr>
              <a:buNone/>
            </a:pPr>
            <a:r>
              <a:rPr lang="it-IT" dirty="0" smtClean="0"/>
              <a:t>    Kierkegaard peraltro, come emerge appunto dai suoi scritti postumi, amò Regina e in fondo le rimase, a suo modo, fedele per tutto il resto della vita. La incontrerà tuttavia una sola altra volta nel corso della sua vita, casualmente per strada. Successivamente la nominerà sua erede universale e lei, nel frattempo sposatasi, rifiuterà  (trasferendola in elemosina ) la non rilevante somma in denaro in cui consistevano tutti gli averi di Kierkegaard, ma rimarrà anche depositaria dei suoi scritti che Regina metterà, alla propria morte, a disposizione degli studiosi di Kierkegaard.</a:t>
            </a:r>
            <a:endParaRPr lang="it-IT"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556792"/>
            <a:ext cx="8229600" cy="5043264"/>
          </a:xfrm>
        </p:spPr>
        <p:txBody>
          <a:bodyPr>
            <a:normAutofit fontScale="92500" lnSpcReduction="10000"/>
          </a:bodyPr>
          <a:lstStyle/>
          <a:p>
            <a:r>
              <a:rPr lang="it-IT" sz="3200" u="sng" dirty="0" smtClean="0"/>
              <a:t>Nella vita esistono 3 tipi di atteggiamenti:</a:t>
            </a:r>
          </a:p>
          <a:p>
            <a:pPr>
              <a:buNone/>
            </a:pPr>
            <a:endParaRPr lang="it-IT" sz="3200" u="sng" dirty="0" smtClean="0"/>
          </a:p>
          <a:p>
            <a:pPr marL="514350" indent="-514350">
              <a:buFont typeface="+mj-lt"/>
              <a:buAutoNum type="arabicPeriod"/>
            </a:pPr>
            <a:r>
              <a:rPr lang="it-IT" b="1" dirty="0" smtClean="0"/>
              <a:t>EDONISTICO:</a:t>
            </a:r>
            <a:r>
              <a:rPr lang="it-IT" dirty="0" smtClean="0"/>
              <a:t> per puro piacere (per es. Don Giovanni               il suo amore non è etico, responsabile); Infatti come dice l’autore si “sceglie di non scegliere”</a:t>
            </a:r>
          </a:p>
          <a:p>
            <a:pPr marL="514350" indent="-514350">
              <a:buFont typeface="+mj-lt"/>
              <a:buAutoNum type="arabicPeriod"/>
            </a:pPr>
            <a:r>
              <a:rPr lang="it-IT" b="1" dirty="0" smtClean="0"/>
              <a:t>ETICO: </a:t>
            </a:r>
            <a:r>
              <a:rPr lang="it-IT" dirty="0" smtClean="0"/>
              <a:t>è l’atteggiamento della vita dove si sceglie comunque ma solo un valore temporale;</a:t>
            </a:r>
          </a:p>
          <a:p>
            <a:pPr marL="514350" indent="-514350">
              <a:buFont typeface="+mj-lt"/>
              <a:buAutoNum type="arabicPeriod"/>
            </a:pPr>
            <a:r>
              <a:rPr lang="it-IT" b="1" dirty="0" smtClean="0"/>
              <a:t>SPIRITUALE: </a:t>
            </a:r>
            <a:r>
              <a:rPr lang="it-IT" dirty="0" smtClean="0"/>
              <a:t>l’amore che ci fa scegliere ciò che  è assoluto, ovvero Dio.</a:t>
            </a:r>
          </a:p>
          <a:p>
            <a:pPr marL="514350" indent="-514350">
              <a:buNone/>
            </a:pPr>
            <a:r>
              <a:rPr lang="it-IT" b="1" dirty="0" smtClean="0"/>
              <a:t>       </a:t>
            </a:r>
            <a:r>
              <a:rPr lang="it-IT" b="1" u="sng" dirty="0" smtClean="0"/>
              <a:t>CONCLUSIONE: </a:t>
            </a:r>
            <a:r>
              <a:rPr lang="it-IT" dirty="0" smtClean="0"/>
              <a:t>la filosofia dell’autore si basa tutta sulla scelta che l’uomo compie e, contrariamente a </a:t>
            </a:r>
            <a:r>
              <a:rPr lang="it-IT" dirty="0" err="1" smtClean="0"/>
              <a:t>Hegel</a:t>
            </a:r>
            <a:r>
              <a:rPr lang="it-IT" dirty="0" smtClean="0"/>
              <a:t>, non può fermarsi a nessuna mediazione. Quindi  AUT </a:t>
            </a:r>
            <a:r>
              <a:rPr lang="it-IT" dirty="0" err="1" smtClean="0"/>
              <a:t>AUT</a:t>
            </a:r>
            <a:r>
              <a:rPr lang="it-IT" dirty="0" smtClean="0"/>
              <a:t> (trad. “questo o quello”)</a:t>
            </a:r>
            <a:endParaRPr lang="it-IT" dirty="0"/>
          </a:p>
        </p:txBody>
      </p:sp>
      <p:sp>
        <p:nvSpPr>
          <p:cNvPr id="3" name="Titolo 2"/>
          <p:cNvSpPr>
            <a:spLocks noGrp="1"/>
          </p:cNvSpPr>
          <p:nvPr>
            <p:ph type="title"/>
          </p:nvPr>
        </p:nvSpPr>
        <p:spPr>
          <a:xfrm>
            <a:off x="457200" y="-675456"/>
            <a:ext cx="8229600" cy="2047056"/>
          </a:xfrm>
        </p:spPr>
        <p:txBody>
          <a:bodyPr>
            <a:normAutofit/>
          </a:bodyPr>
          <a:lstStyle/>
          <a:p>
            <a:r>
              <a:rPr lang="it-IT" dirty="0" smtClean="0">
                <a:solidFill>
                  <a:schemeClr val="accent2">
                    <a:lumMod val="50000"/>
                  </a:schemeClr>
                </a:solidFill>
              </a:rPr>
              <a:t>L’amava perdutamente, perché l’ha lasciata?</a:t>
            </a:r>
            <a:endParaRPr lang="it-IT" dirty="0">
              <a:solidFill>
                <a:schemeClr val="accent2">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0" y="0"/>
            <a:ext cx="9144000" cy="980728"/>
          </a:xfrm>
        </p:spPr>
        <p:txBody>
          <a:bodyPr>
            <a:normAutofit/>
          </a:bodyPr>
          <a:lstStyle/>
          <a:p>
            <a:r>
              <a:rPr lang="it-IT" dirty="0" smtClean="0">
                <a:solidFill>
                  <a:schemeClr val="accent2">
                    <a:lumMod val="50000"/>
                  </a:schemeClr>
                </a:solidFill>
              </a:rPr>
              <a:t>Opera principale: “AUT </a:t>
            </a:r>
            <a:r>
              <a:rPr lang="it-IT" dirty="0" err="1" smtClean="0">
                <a:solidFill>
                  <a:schemeClr val="accent2">
                    <a:lumMod val="50000"/>
                  </a:schemeClr>
                </a:solidFill>
              </a:rPr>
              <a:t>AUT</a:t>
            </a:r>
            <a:r>
              <a:rPr lang="it-IT" dirty="0" smtClean="0">
                <a:solidFill>
                  <a:schemeClr val="accent2">
                    <a:lumMod val="50000"/>
                  </a:schemeClr>
                </a:solidFill>
              </a:rPr>
              <a:t>” </a:t>
            </a:r>
            <a:r>
              <a:rPr lang="it-IT" sz="1800" dirty="0" smtClean="0">
                <a:solidFill>
                  <a:schemeClr val="accent2">
                    <a:lumMod val="50000"/>
                  </a:schemeClr>
                </a:solidFill>
              </a:rPr>
              <a:t>(trad. questo  o  quello)</a:t>
            </a:r>
            <a:endParaRPr lang="it-IT" sz="1800" dirty="0">
              <a:solidFill>
                <a:schemeClr val="accent2">
                  <a:lumMod val="50000"/>
                </a:schemeClr>
              </a:solidFill>
            </a:endParaRPr>
          </a:p>
        </p:txBody>
      </p:sp>
      <p:pic>
        <p:nvPicPr>
          <p:cNvPr id="39938" name="Picture 2" descr="Kierkegaard Enten-Eller.jpg"/>
          <p:cNvPicPr>
            <a:picLocks noChangeAspect="1" noChangeArrowheads="1"/>
          </p:cNvPicPr>
          <p:nvPr/>
        </p:nvPicPr>
        <p:blipFill>
          <a:blip r:embed="rId2" cstate="print"/>
          <a:srcRect/>
          <a:stretch>
            <a:fillRect/>
          </a:stretch>
        </p:blipFill>
        <p:spPr bwMode="auto">
          <a:xfrm>
            <a:off x="2411760" y="1196752"/>
            <a:ext cx="4176464"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9938"/>
                                        </p:tgtEl>
                                        <p:attrNameLst>
                                          <p:attrName>style.visibility</p:attrName>
                                        </p:attrNameLst>
                                      </p:cBhvr>
                                      <p:to>
                                        <p:strVal val="visible"/>
                                      </p:to>
                                    </p:set>
                                    <p:animEffect transition="in" filter="diamond(in)">
                                      <p:cBhvr>
                                        <p:cTn id="14"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8769152" cy="6858000"/>
          </a:xfrm>
        </p:spPr>
        <p:txBody>
          <a:bodyPr>
            <a:noAutofit/>
          </a:bodyPr>
          <a:lstStyle/>
          <a:p>
            <a:r>
              <a:rPr lang="it-IT" sz="2000" b="1" i="1" dirty="0" smtClean="0"/>
              <a:t>Aut-Aut</a:t>
            </a:r>
            <a:r>
              <a:rPr lang="it-IT" sz="2000" dirty="0" smtClean="0"/>
              <a:t> (in danese: </a:t>
            </a:r>
            <a:r>
              <a:rPr lang="it-IT" sz="2000" b="1" i="1" dirty="0" err="1" smtClean="0"/>
              <a:t>Enten-Eller</a:t>
            </a:r>
            <a:r>
              <a:rPr lang="it-IT" sz="2000" dirty="0" smtClean="0"/>
              <a:t>) opera che tratta ed esplora le prime due modalità esistenziali: la vita estetica e la vita etica. Pubblicato in due volumi il 20 febbraio 1843 sotto lo pseudonimo di Victor Eremita, </a:t>
            </a:r>
            <a:r>
              <a:rPr lang="it-IT" sz="2000" i="1" dirty="0" smtClean="0"/>
              <a:t>Aut-Aut</a:t>
            </a:r>
            <a:r>
              <a:rPr lang="it-IT" sz="2000" dirty="0" smtClean="0"/>
              <a:t> descrive due stadi del cammino della vita, uno edonistico, improntato sulla vita mondana, sul piacere, sull'indifferenza nei confronti dei principi e dei valori morali; l'altro basato sul dovere etico e sulla responsabilità di natura terrena, ciò non basta (come vedremo in altre opere scritte dall’autore) occorre però rinunciare a ciò che è soltanto terreno per intraprendere una via che conduce all’assoluto(oltre il tempo e oltre il mondo terreno che porti all‘assoluto).Ciascuna di queste visioni è scritta e rappresentata da un autore fittizio con uno pseudonimo, il cui stile prosaico cambia a seconda dell'argomento oggetto di discussione. Per esempio, la parte che tratta della visione estetica della vita è scritta nella forma di saggio breve, con figure retoriche ed allusioni, e discute argomenti estetici quali la </a:t>
            </a:r>
            <a:r>
              <a:rPr lang="it-IT" sz="2000" dirty="0" smtClean="0">
                <a:solidFill>
                  <a:srgbClr val="002060"/>
                </a:solidFill>
              </a:rPr>
              <a:t>musica, la seduzione, il dramma e la bellezza</a:t>
            </a:r>
            <a:r>
              <a:rPr lang="it-IT" sz="2000" dirty="0" smtClean="0"/>
              <a:t>. La parte che tratta della vita etica è invece redatta sotto forma di due lunghe lettere, con una prosa più argomentativa e razionale; in essa si discutono </a:t>
            </a:r>
            <a:r>
              <a:rPr lang="it-IT" sz="2000" dirty="0" smtClean="0">
                <a:solidFill>
                  <a:srgbClr val="009900"/>
                </a:solidFill>
              </a:rPr>
              <a:t>la responsabilità etica, l'universalità del dovere morale, il matrimonio</a:t>
            </a:r>
            <a:r>
              <a:rPr lang="it-IT" sz="2000" dirty="0" smtClean="0"/>
              <a:t>.</a:t>
            </a:r>
            <a:r>
              <a:rPr lang="it-IT" sz="2000" baseline="30000" dirty="0" smtClean="0"/>
              <a:t> </a:t>
            </a:r>
            <a:r>
              <a:rPr lang="it-IT" sz="2000" dirty="0" smtClean="0"/>
              <a:t>Le visioni espresse dal libro non sono riassunte nettamente, ma presenti come esperienze vissute. Il nodo principale su cui si dispiega l'intera opera </a:t>
            </a:r>
            <a:r>
              <a:rPr lang="it-IT" sz="2000" dirty="0" err="1" smtClean="0"/>
              <a:t>kierkegaardiana</a:t>
            </a:r>
            <a:r>
              <a:rPr lang="it-IT" sz="2000" dirty="0" smtClean="0"/>
              <a:t> è la domanda primaria, già posta da </a:t>
            </a:r>
            <a:r>
              <a:rPr lang="it-IT" sz="2000" dirty="0" smtClean="0">
                <a:solidFill>
                  <a:srgbClr val="C00000"/>
                </a:solidFill>
              </a:rPr>
              <a:t>Aristotele: «Come dovremmo vivere?»</a:t>
            </a:r>
            <a:r>
              <a:rPr lang="it-IT" sz="2000" baseline="30000" dirty="0" smtClean="0">
                <a:solidFill>
                  <a:srgbClr val="C00000"/>
                </a:solidFill>
                <a:hlinkClick r:id="rId2"/>
              </a:rPr>
              <a:t>[1]</a:t>
            </a:r>
            <a:endParaRPr lang="it-IT" sz="2000" dirty="0">
              <a:solidFill>
                <a:srgbClr val="C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4544" y="1196752"/>
            <a:ext cx="9468544" cy="5877272"/>
          </a:xfrm>
        </p:spPr>
        <p:txBody>
          <a:bodyPr>
            <a:normAutofit fontScale="62500" lnSpcReduction="20000"/>
          </a:bodyPr>
          <a:lstStyle/>
          <a:p>
            <a:pPr>
              <a:buNone/>
            </a:pPr>
            <a:r>
              <a:rPr lang="it-IT" dirty="0" smtClean="0"/>
              <a:t>    </a:t>
            </a:r>
            <a:r>
              <a:rPr lang="it-IT" sz="3000" dirty="0" smtClean="0"/>
              <a:t>Kierkegaard si è dapprima fermato a delineare gli stadi fondamentali della vita, presentandoli come alternative che si escludono a vicenda. Successivamente ha approfondito il tema centrale della sua filosofia, cioè </a:t>
            </a:r>
            <a:r>
              <a:rPr lang="it-IT" sz="3000" b="1" dirty="0" smtClean="0"/>
              <a:t>l'esistenza come possibilità</a:t>
            </a:r>
            <a:r>
              <a:rPr lang="it-IT" sz="3000" dirty="0" smtClean="0"/>
              <a:t>. Questo argomento è svolto nelle opere </a:t>
            </a:r>
            <a:r>
              <a:rPr lang="it-IT" sz="3000" b="1" i="1" dirty="0" smtClean="0">
                <a:solidFill>
                  <a:srgbClr val="0070C0"/>
                </a:solidFill>
              </a:rPr>
              <a:t>Il concetto dell'angoscia</a:t>
            </a:r>
            <a:r>
              <a:rPr lang="it-IT" sz="3000" dirty="0" smtClean="0"/>
              <a:t> (1844) e </a:t>
            </a:r>
            <a:r>
              <a:rPr lang="it-IT" sz="3000" i="1" dirty="0" smtClean="0"/>
              <a:t>La </a:t>
            </a:r>
            <a:r>
              <a:rPr lang="it-IT" sz="3000" b="1" i="1" dirty="0" smtClean="0">
                <a:solidFill>
                  <a:srgbClr val="0070C0"/>
                </a:solidFill>
              </a:rPr>
              <a:t>malattia mortale </a:t>
            </a:r>
            <a:r>
              <a:rPr lang="it-IT" sz="3000" dirty="0" smtClean="0"/>
              <a:t>(1849). La vita dell'uomo è fondata sulla scelta, sulla decisione tra possibilità diverse. Le possibilità caratterizzano l'esistenza della persona umana. La vita dell’animale è determinata dalle caratteristiche della specie a cui appartiene, corre sui binari della necessità, non si ciba di ciò che vuole ma di ciò che trova. Invece</a:t>
            </a:r>
            <a:r>
              <a:rPr lang="it-IT" sz="3000" b="1" u="sng" dirty="0" smtClean="0"/>
              <a:t>, la vita dell’uomo non è già prefissata</a:t>
            </a:r>
            <a:r>
              <a:rPr lang="it-IT" sz="3000" dirty="0" smtClean="0"/>
              <a:t>, non è guidata dall’istinto, ma è segnata dalla possibilità di scegliere, cioè nel</a:t>
            </a:r>
            <a:r>
              <a:rPr lang="it-IT" sz="3000" dirty="0" smtClean="0">
                <a:solidFill>
                  <a:srgbClr val="009900"/>
                </a:solidFill>
              </a:rPr>
              <a:t> </a:t>
            </a:r>
            <a:r>
              <a:rPr lang="it-IT" sz="3000" i="1" dirty="0" smtClean="0">
                <a:solidFill>
                  <a:srgbClr val="009900"/>
                </a:solidFill>
              </a:rPr>
              <a:t>libero arbitrio</a:t>
            </a:r>
            <a:r>
              <a:rPr lang="it-IT" sz="3000" dirty="0" smtClean="0"/>
              <a:t>. Nell’esistenza umana nulla è necessario: tutto è possibile, a differenza di quanto sostiene </a:t>
            </a:r>
            <a:r>
              <a:rPr lang="it-IT" sz="3000" dirty="0" err="1" smtClean="0"/>
              <a:t>Hegel</a:t>
            </a:r>
            <a:r>
              <a:rPr lang="it-IT" sz="3000" dirty="0" smtClean="0"/>
              <a:t>. Kierkegaard ha però messo in luce gli aspetti negativi e distruttivi della possibilità. Scegliere una possibilità non significa garantirsi il successo per ciò che essa prospetta. Infatti una possibilità può sempre venir meno o non realizzarsi. E neppure la sua realizzazione è sicura e definitiva, perché nuove possibilità avverse possono sopraggiungere. Inoltre l'uomo vive immerso in un mare di possibilità minacciose: non c'è vita che si sottragga alla possibilità della morte; né stato di benessere che sia sicuro da ogni rischio; non c'è virtù o buona volontà che non sia soggetta alla possibilità del peccato. L'infinità e l'indeterminatezza delle possibilità future, in cui ogni possibilità favorevole è annientata dall'infinito numero delle possibilità sfavorevoli, fanno sentire all'uomo la sua impotenza. La possibilità non è un fattore negativo, ma ha un risvolto positivo all’uomo. L’uomo si risveglia per intraprendere un nuovo viaggio incerto verso l’assoluto, tutto è mossa dalla speranza spirituale. L’angoscia è la spia positiva che attiva la nostra ricerca esistenziale.</a:t>
            </a:r>
            <a:endParaRPr lang="it-IT" sz="3000" dirty="0"/>
          </a:p>
        </p:txBody>
      </p:sp>
      <p:sp>
        <p:nvSpPr>
          <p:cNvPr id="3" name="Titolo 2"/>
          <p:cNvSpPr>
            <a:spLocks noGrp="1"/>
          </p:cNvSpPr>
          <p:nvPr>
            <p:ph type="title"/>
          </p:nvPr>
        </p:nvSpPr>
        <p:spPr>
          <a:xfrm>
            <a:off x="-252536" y="-171400"/>
            <a:ext cx="9396536" cy="1224136"/>
          </a:xfrm>
        </p:spPr>
        <p:txBody>
          <a:bodyPr>
            <a:normAutofit/>
          </a:bodyPr>
          <a:lstStyle/>
          <a:p>
            <a:pPr algn="ctr"/>
            <a:r>
              <a:rPr lang="it-IT" dirty="0" smtClean="0">
                <a:solidFill>
                  <a:srgbClr val="FF0000"/>
                </a:solidFill>
              </a:rPr>
              <a:t>L'angoscia e la disperazione</a:t>
            </a:r>
            <a:br>
              <a:rPr lang="it-IT" dirty="0" smtClean="0">
                <a:solidFill>
                  <a:srgbClr val="FF0000"/>
                </a:solidFill>
              </a:rPr>
            </a:br>
            <a:r>
              <a:rPr lang="it-IT" sz="2700" b="1" dirty="0" smtClean="0">
                <a:solidFill>
                  <a:schemeClr val="accent5"/>
                </a:solidFill>
              </a:rPr>
              <a:t> «</a:t>
            </a:r>
            <a:r>
              <a:rPr lang="it-IT" sz="2700" dirty="0" smtClean="0">
                <a:solidFill>
                  <a:schemeClr val="accent5"/>
                </a:solidFill>
              </a:rPr>
              <a:t> L'angoscia è la vertigine della libertà. </a:t>
            </a:r>
            <a:r>
              <a:rPr lang="it-IT" sz="2700" b="1" dirty="0" smtClean="0">
                <a:solidFill>
                  <a:schemeClr val="accent5"/>
                </a:solidFill>
              </a:rPr>
              <a:t>»</a:t>
            </a:r>
            <a:endParaRPr lang="it-IT" sz="2700" dirty="0">
              <a:solidFill>
                <a:schemeClr val="accent5"/>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756320"/>
          </a:xfrm>
        </p:spPr>
        <p:txBody>
          <a:bodyPr/>
          <a:lstStyle/>
          <a:p>
            <a:pPr algn="ctr"/>
            <a:r>
              <a:rPr lang="it-IT" dirty="0" smtClean="0">
                <a:solidFill>
                  <a:srgbClr val="C00000"/>
                </a:solidFill>
              </a:rPr>
              <a:t>Dal piacere all’assoluto</a:t>
            </a:r>
            <a:endParaRPr lang="it-IT" dirty="0">
              <a:solidFill>
                <a:srgbClr val="C00000"/>
              </a:solidFill>
            </a:endParaRPr>
          </a:p>
        </p:txBody>
      </p:sp>
      <p:sp>
        <p:nvSpPr>
          <p:cNvPr id="4" name="Segnaposto contenuto 3"/>
          <p:cNvSpPr>
            <a:spLocks noGrp="1"/>
          </p:cNvSpPr>
          <p:nvPr>
            <p:ph idx="1"/>
          </p:nvPr>
        </p:nvSpPr>
        <p:spPr>
          <a:xfrm>
            <a:off x="457200" y="1124744"/>
            <a:ext cx="8229600" cy="5733256"/>
          </a:xfrm>
        </p:spPr>
        <p:txBody>
          <a:bodyPr>
            <a:normAutofit fontScale="92500"/>
          </a:bodyPr>
          <a:lstStyle/>
          <a:p>
            <a:pPr>
              <a:buNone/>
            </a:pPr>
            <a:r>
              <a:rPr lang="it-IT" dirty="0" smtClean="0"/>
              <a:t>   Chi insegue il piacere si perde in esso volontariamente. L’angoscia è il sintomo filosofico che mi fa capire quanto l’essere umano sia precario e quindi lo spinge ad andare oltre il mondo terreno cercando l’assoluto. Possiamo superare l’angoscia grazie a Dio. Io non posso fidarmi dell’uomo, ma solo di Dio (</a:t>
            </a:r>
            <a:r>
              <a:rPr lang="it-IT" dirty="0" smtClean="0">
                <a:solidFill>
                  <a:srgbClr val="3C9BAE"/>
                </a:solidFill>
              </a:rPr>
              <a:t>concetto di ironia</a:t>
            </a:r>
            <a:r>
              <a:rPr lang="it-IT" dirty="0" smtClean="0"/>
              <a:t>). Dobbiamo dare il giusto peso alle cose della vita, quindi non agire come invece fa Don Giovanni. Lui non ha ironia, poiché si perde su ciò che ha, ovvero il nulla (consuma il mondo, lo esaurisce). E’ colui che si da’ al piacere per il piacere senza neanche porsi la questione dell’assoluto. L’uomo  è esistente: stare fuori dall’essere non è ne’ un bene ne’ un male. Don Giovanni ci sta ma non lo sa, è inconsapevole. Deve quindi entrare nuovamente dentro l’essere rischiando l’angoscia e affidandosi a Dio per superarla( fase etica).</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0" y="3717032"/>
            <a:ext cx="4114800" cy="2049016"/>
          </a:xfrm>
        </p:spPr>
        <p:txBody>
          <a:bodyPr>
            <a:noAutofit/>
          </a:bodyPr>
          <a:lstStyle/>
          <a:p>
            <a:pPr>
              <a:buNone/>
            </a:pPr>
            <a:r>
              <a:rPr lang="it-IT" sz="4400" dirty="0" smtClean="0">
                <a:solidFill>
                  <a:srgbClr val="C00000"/>
                </a:solidFill>
                <a:latin typeface="Cooper Black" pitchFamily="18" charset="0"/>
              </a:rPr>
              <a:t>Don </a:t>
            </a:r>
            <a:r>
              <a:rPr lang="it-IT" sz="4400" dirty="0" err="1" smtClean="0">
                <a:solidFill>
                  <a:srgbClr val="C00000"/>
                </a:solidFill>
                <a:latin typeface="Cooper Black" pitchFamily="18" charset="0"/>
              </a:rPr>
              <a:t>giovanni</a:t>
            </a:r>
            <a:endParaRPr lang="it-IT" sz="4400" dirty="0" smtClean="0">
              <a:solidFill>
                <a:srgbClr val="C00000"/>
              </a:solidFill>
              <a:latin typeface="Cooper Black" pitchFamily="18" charset="0"/>
            </a:endParaRPr>
          </a:p>
          <a:p>
            <a:pPr>
              <a:buNone/>
            </a:pPr>
            <a:r>
              <a:rPr lang="it-IT" sz="4400" dirty="0" smtClean="0">
                <a:solidFill>
                  <a:srgbClr val="C00000"/>
                </a:solidFill>
                <a:latin typeface="Cooper Black" pitchFamily="18" charset="0"/>
              </a:rPr>
              <a:t>Mozart</a:t>
            </a:r>
            <a:endParaRPr lang="it-IT" sz="4400" dirty="0">
              <a:solidFill>
                <a:srgbClr val="C00000"/>
              </a:solidFill>
              <a:latin typeface="Cooper Black" pitchFamily="18" charset="0"/>
            </a:endParaRPr>
          </a:p>
        </p:txBody>
      </p:sp>
      <p:sp>
        <p:nvSpPr>
          <p:cNvPr id="3" name="Titolo 2"/>
          <p:cNvSpPr>
            <a:spLocks noGrp="1"/>
          </p:cNvSpPr>
          <p:nvPr>
            <p:ph type="title"/>
          </p:nvPr>
        </p:nvSpPr>
        <p:spPr>
          <a:xfrm>
            <a:off x="539552" y="0"/>
            <a:ext cx="8229600" cy="1980456"/>
          </a:xfrm>
        </p:spPr>
        <p:txBody>
          <a:bodyPr>
            <a:normAutofit/>
          </a:bodyPr>
          <a:lstStyle/>
          <a:p>
            <a:r>
              <a:rPr lang="it-IT" sz="4400" dirty="0" smtClean="0">
                <a:solidFill>
                  <a:srgbClr val="C00000"/>
                </a:solidFill>
                <a:latin typeface="Cooper Black" pitchFamily="18" charset="0"/>
              </a:rPr>
              <a:t>Don </a:t>
            </a:r>
            <a:r>
              <a:rPr lang="it-IT" sz="4400" dirty="0" err="1" smtClean="0">
                <a:solidFill>
                  <a:srgbClr val="C00000"/>
                </a:solidFill>
                <a:latin typeface="Cooper Black" pitchFamily="18" charset="0"/>
              </a:rPr>
              <a:t>giovanni</a:t>
            </a:r>
            <a:r>
              <a:rPr lang="it-IT" sz="4400" dirty="0" smtClean="0">
                <a:solidFill>
                  <a:srgbClr val="C00000"/>
                </a:solidFill>
                <a:latin typeface="Cooper Black" pitchFamily="18" charset="0"/>
              </a:rPr>
              <a:t/>
            </a:r>
            <a:br>
              <a:rPr lang="it-IT" sz="4400" dirty="0" smtClean="0">
                <a:solidFill>
                  <a:srgbClr val="C00000"/>
                </a:solidFill>
                <a:latin typeface="Cooper Black" pitchFamily="18" charset="0"/>
              </a:rPr>
            </a:br>
            <a:r>
              <a:rPr lang="it-IT" sz="4400" dirty="0" err="1" smtClean="0">
                <a:solidFill>
                  <a:srgbClr val="C00000"/>
                </a:solidFill>
                <a:latin typeface="Cooper Black" pitchFamily="18" charset="0"/>
              </a:rPr>
              <a:t>kierkegaard</a:t>
            </a:r>
            <a:endParaRPr lang="it-IT" sz="4400" dirty="0">
              <a:solidFill>
                <a:srgbClr val="C00000"/>
              </a:solidFill>
              <a:latin typeface="Cooper Black" pitchFamily="18" charset="0"/>
            </a:endParaRPr>
          </a:p>
        </p:txBody>
      </p:sp>
      <p:sp>
        <p:nvSpPr>
          <p:cNvPr id="4" name="Diverso da 3"/>
          <p:cNvSpPr/>
          <p:nvPr/>
        </p:nvSpPr>
        <p:spPr>
          <a:xfrm>
            <a:off x="3203848" y="2060848"/>
            <a:ext cx="2088232" cy="1872208"/>
          </a:xfrm>
          <a:prstGeom prst="mathNotEqua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ox(i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ox(i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5334000"/>
          </a:xfrm>
        </p:spPr>
        <p:txBody>
          <a:bodyPr>
            <a:normAutofit lnSpcReduction="10000"/>
          </a:bodyPr>
          <a:lstStyle/>
          <a:p>
            <a:pPr>
              <a:buNone/>
            </a:pPr>
            <a:r>
              <a:rPr lang="it-IT" dirty="0" smtClean="0"/>
              <a:t>   È un saggio che discute l'idea che la musica esprima lo spirito della sensualità.  Valuta alcune figure del teatro operistico di Mozart quali Cherubino, </a:t>
            </a:r>
            <a:r>
              <a:rPr lang="it-IT" dirty="0" err="1" smtClean="0"/>
              <a:t>Papageno</a:t>
            </a:r>
            <a:r>
              <a:rPr lang="it-IT" dirty="0" smtClean="0"/>
              <a:t> e Don Giovanni.</a:t>
            </a:r>
          </a:p>
          <a:p>
            <a:pPr>
              <a:buNone/>
            </a:pPr>
            <a:r>
              <a:rPr lang="it-IT" dirty="0" smtClean="0"/>
              <a:t>    Secondo il filosofo essa è quella che meglio di tutti ha rappresentato gli stadi del desiderio: dal presentimento, al desiderio dinamico di Don Giovanni. Kierkegaard così identifica gli stati del desiderio con tre diversi personaggi, delle tre opere più famose di Mozart. Questi tre stadi a differenza di quelli esistenziali sono mutualmente necessitanti tra di loro e rappresentano l’evoluzione    del desiderio, il nascere e lo sbocciare di quello medesimo.</a:t>
            </a:r>
          </a:p>
          <a:p>
            <a:pPr>
              <a:buNone/>
            </a:pPr>
            <a:endParaRPr lang="it-IT" dirty="0" smtClean="0"/>
          </a:p>
          <a:p>
            <a:endParaRPr lang="it-IT" dirty="0"/>
          </a:p>
        </p:txBody>
      </p:sp>
      <p:sp>
        <p:nvSpPr>
          <p:cNvPr id="3" name="Titolo 2"/>
          <p:cNvSpPr>
            <a:spLocks noGrp="1"/>
          </p:cNvSpPr>
          <p:nvPr>
            <p:ph type="title"/>
          </p:nvPr>
        </p:nvSpPr>
        <p:spPr>
          <a:xfrm>
            <a:off x="323528" y="1196752"/>
            <a:ext cx="8229600" cy="576064"/>
          </a:xfrm>
        </p:spPr>
        <p:txBody>
          <a:bodyPr>
            <a:normAutofit fontScale="90000"/>
          </a:bodyPr>
          <a:lstStyle/>
          <a:p>
            <a:pPr algn="ctr"/>
            <a:r>
              <a:rPr lang="it-IT" b="1" dirty="0" smtClean="0">
                <a:solidFill>
                  <a:schemeClr val="accent1">
                    <a:lumMod val="50000"/>
                  </a:schemeClr>
                </a:solidFill>
              </a:rPr>
              <a:t>Gli stadi erotici immediati, ovvero il musicale-erotico </a:t>
            </a:r>
            <a:r>
              <a:rPr lang="it-IT" b="1" dirty="0" smtClean="0"/>
              <a:t/>
            </a:r>
            <a:br>
              <a:rPr lang="it-IT" b="1" dirty="0" smtClean="0"/>
            </a:b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395536" y="548680"/>
            <a:ext cx="8229600" cy="1219200"/>
          </a:xfrm>
        </p:spPr>
        <p:txBody>
          <a:bodyPr>
            <a:noAutofit/>
          </a:bodyPr>
          <a:lstStyle/>
          <a:p>
            <a:pPr algn="ctr"/>
            <a:r>
              <a:rPr lang="it-IT" sz="6600" dirty="0" smtClean="0">
                <a:solidFill>
                  <a:srgbClr val="FF0000"/>
                </a:solidFill>
                <a:latin typeface="Aharoni" pitchFamily="2" charset="-79"/>
                <a:cs typeface="Aharoni" pitchFamily="2" charset="-79"/>
              </a:rPr>
              <a:t>Søren Kierkegaard</a:t>
            </a:r>
            <a:r>
              <a:rPr lang="it-IT" sz="4800" i="1" dirty="0" smtClean="0"/>
              <a:t/>
            </a:r>
            <a:br>
              <a:rPr lang="it-IT" sz="4800" i="1" dirty="0" smtClean="0"/>
            </a:br>
            <a:endParaRPr lang="it-IT" sz="4800" i="1" dirty="0"/>
          </a:p>
        </p:txBody>
      </p:sp>
      <p:pic>
        <p:nvPicPr>
          <p:cNvPr id="20482" name="Picture 2" descr="https://encrypted-tbn2.gstatic.com/images?q=tbn:ANd9GcR640UNVHsS_RmfWKTNfPaDIjj9dvUC3hLt5lZq-QkUV0yxSXmzYQ"/>
          <p:cNvPicPr>
            <a:picLocks noChangeAspect="1" noChangeArrowheads="1"/>
          </p:cNvPicPr>
          <p:nvPr/>
        </p:nvPicPr>
        <p:blipFill>
          <a:blip r:embed="rId4" cstate="print"/>
          <a:srcRect/>
          <a:stretch>
            <a:fillRect/>
          </a:stretch>
        </p:blipFill>
        <p:spPr bwMode="auto">
          <a:xfrm>
            <a:off x="2627784" y="1196752"/>
            <a:ext cx="3744416" cy="49989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box(in)">
                                      <p:cBhvr>
                                        <p:cTn id="1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95536" y="548679"/>
          <a:ext cx="8291264" cy="5640629"/>
        </p:xfrm>
        <a:graphic>
          <a:graphicData uri="http://schemas.openxmlformats.org/drawingml/2006/table">
            <a:tbl>
              <a:tblPr firstRow="1" bandRow="1">
                <a:tableStyleId>{5DA37D80-6434-44D0-A028-1B22A696006F}</a:tableStyleId>
              </a:tblPr>
              <a:tblGrid>
                <a:gridCol w="4032448"/>
                <a:gridCol w="4258816"/>
              </a:tblGrid>
              <a:tr h="1800201">
                <a:tc>
                  <a:txBody>
                    <a:bodyPr/>
                    <a:lstStyle/>
                    <a:p>
                      <a:endParaRPr lang="it-IT" sz="4000" dirty="0" smtClean="0">
                        <a:latin typeface="Cooper Black" pitchFamily="18" charset="0"/>
                      </a:endParaRPr>
                    </a:p>
                    <a:p>
                      <a:r>
                        <a:rPr lang="it-IT" sz="4000" dirty="0" smtClean="0">
                          <a:latin typeface="Cooper Black" pitchFamily="18" charset="0"/>
                        </a:rPr>
                        <a:t>SOGNANTE</a:t>
                      </a:r>
                      <a:endParaRPr lang="it-IT" sz="4000" dirty="0">
                        <a:solidFill>
                          <a:schemeClr val="tx1"/>
                        </a:solidFill>
                        <a:latin typeface="Cooper Black" pitchFamily="18" charset="0"/>
                      </a:endParaRPr>
                    </a:p>
                  </a:txBody>
                  <a:tcPr/>
                </a:tc>
                <a:tc>
                  <a:txBody>
                    <a:bodyPr/>
                    <a:lstStyle/>
                    <a:p>
                      <a:endParaRPr lang="it-IT" sz="2000" dirty="0" smtClean="0"/>
                    </a:p>
                    <a:p>
                      <a:endParaRPr lang="it-IT" sz="2000" dirty="0" smtClean="0"/>
                    </a:p>
                    <a:p>
                      <a:r>
                        <a:rPr lang="it-IT" sz="2000" dirty="0" smtClean="0"/>
                        <a:t>NOZZE</a:t>
                      </a:r>
                      <a:r>
                        <a:rPr lang="it-IT" sz="2000" baseline="0" dirty="0" smtClean="0"/>
                        <a:t> </a:t>
                      </a:r>
                      <a:r>
                        <a:rPr lang="it-IT" sz="2000" baseline="0" dirty="0" err="1" smtClean="0"/>
                        <a:t>DI</a:t>
                      </a:r>
                      <a:r>
                        <a:rPr lang="it-IT" sz="2000" baseline="0" dirty="0" smtClean="0"/>
                        <a:t> FIGARO &lt;&lt; … il desiderio non è ancora sveglio..&gt;&gt;</a:t>
                      </a:r>
                      <a:endParaRPr lang="it-IT" sz="2000" dirty="0"/>
                    </a:p>
                  </a:txBody>
                  <a:tcPr/>
                </a:tc>
              </a:tr>
              <a:tr h="1920214">
                <a:tc>
                  <a:txBody>
                    <a:bodyPr/>
                    <a:lstStyle/>
                    <a:p>
                      <a:endParaRPr lang="it-IT" sz="4000" b="1" dirty="0" smtClean="0">
                        <a:solidFill>
                          <a:schemeClr val="tx1"/>
                        </a:solidFill>
                        <a:latin typeface="Cooper Black" pitchFamily="18" charset="0"/>
                      </a:endParaRPr>
                    </a:p>
                    <a:p>
                      <a:r>
                        <a:rPr lang="it-IT" sz="4000" b="1" dirty="0" smtClean="0">
                          <a:solidFill>
                            <a:schemeClr val="tx1"/>
                          </a:solidFill>
                          <a:latin typeface="Cooper Black" pitchFamily="18" charset="0"/>
                        </a:rPr>
                        <a:t>CERCANTE</a:t>
                      </a:r>
                      <a:endParaRPr lang="it-IT" sz="4000" b="1" dirty="0">
                        <a:solidFill>
                          <a:schemeClr val="tx1"/>
                        </a:solidFill>
                        <a:latin typeface="Cooper Black" pitchFamily="18" charset="0"/>
                      </a:endParaRPr>
                    </a:p>
                  </a:txBody>
                  <a:tcPr/>
                </a:tc>
                <a:tc>
                  <a:txBody>
                    <a:bodyPr/>
                    <a:lstStyle/>
                    <a:p>
                      <a:endParaRPr lang="it-IT" sz="2000" b="1" dirty="0" smtClean="0"/>
                    </a:p>
                    <a:p>
                      <a:r>
                        <a:rPr lang="it-IT" sz="2000" b="1" dirty="0" smtClean="0"/>
                        <a:t>FLAUTO</a:t>
                      </a:r>
                      <a:r>
                        <a:rPr lang="it-IT" sz="2000" b="1" baseline="0" dirty="0" smtClean="0"/>
                        <a:t> MAGICO: &lt;&lt;… cerca soltanto quello che può </a:t>
                      </a:r>
                      <a:r>
                        <a:rPr lang="it-IT" sz="2000" b="1" baseline="0" dirty="0" err="1" smtClean="0"/>
                        <a:t>desiderare…</a:t>
                      </a:r>
                      <a:r>
                        <a:rPr lang="it-IT" sz="2000" b="1" baseline="0" dirty="0" smtClean="0"/>
                        <a:t>&gt;&gt;</a:t>
                      </a:r>
                      <a:endParaRPr lang="it-IT" sz="2000" b="1" dirty="0"/>
                    </a:p>
                  </a:txBody>
                  <a:tcPr/>
                </a:tc>
              </a:tr>
              <a:tr h="1920214">
                <a:tc>
                  <a:txBody>
                    <a:bodyPr/>
                    <a:lstStyle/>
                    <a:p>
                      <a:endParaRPr lang="it-IT" sz="3600" dirty="0" smtClean="0">
                        <a:latin typeface="Cooper Black" pitchFamily="18" charset="0"/>
                      </a:endParaRPr>
                    </a:p>
                    <a:p>
                      <a:r>
                        <a:rPr lang="it-IT" sz="3600" dirty="0" smtClean="0">
                          <a:latin typeface="Cooper Black" pitchFamily="18" charset="0"/>
                        </a:rPr>
                        <a:t>DESIDERANTE</a:t>
                      </a:r>
                      <a:endParaRPr lang="it-IT" sz="3600" dirty="0">
                        <a:latin typeface="Cooper Black" pitchFamily="18" charset="0"/>
                      </a:endParaRPr>
                    </a:p>
                  </a:txBody>
                  <a:tcPr/>
                </a:tc>
                <a:tc>
                  <a:txBody>
                    <a:bodyPr/>
                    <a:lstStyle/>
                    <a:p>
                      <a:endParaRPr lang="it-IT" sz="2000" b="1" dirty="0" smtClean="0"/>
                    </a:p>
                    <a:p>
                      <a:endParaRPr lang="it-IT" sz="2000" b="1" dirty="0" smtClean="0"/>
                    </a:p>
                    <a:p>
                      <a:r>
                        <a:rPr lang="it-IT" sz="2000" b="1" dirty="0" smtClean="0"/>
                        <a:t>DON</a:t>
                      </a:r>
                      <a:r>
                        <a:rPr lang="it-IT" sz="2000" b="1" baseline="0" dirty="0" smtClean="0"/>
                        <a:t> GIOVANNI: &lt;&lt;</a:t>
                      </a:r>
                      <a:r>
                        <a:rPr lang="it-IT" sz="2000" b="1" baseline="0" dirty="0" err="1" smtClean="0"/>
                        <a:t>…è</a:t>
                      </a:r>
                      <a:r>
                        <a:rPr lang="it-IT" sz="2000" b="1" baseline="0" dirty="0" smtClean="0"/>
                        <a:t> un cavaliere che parte per  vincere..&gt;&gt;</a:t>
                      </a:r>
                      <a:endParaRPr lang="it-IT" sz="2000" b="1" dirty="0"/>
                    </a:p>
                  </a:txBody>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3140968"/>
            <a:ext cx="8219256" cy="2955032"/>
          </a:xfrm>
        </p:spPr>
        <p:txBody>
          <a:bodyPr>
            <a:normAutofit fontScale="85000" lnSpcReduction="10000"/>
          </a:bodyPr>
          <a:lstStyle/>
          <a:p>
            <a:pPr>
              <a:buNone/>
            </a:pPr>
            <a:r>
              <a:rPr lang="it-IT" dirty="0" smtClean="0"/>
              <a:t>    Il primo stadio, rappresentato dal paggio delle Nozze di Figaro</a:t>
            </a:r>
          </a:p>
          <a:p>
            <a:pPr>
              <a:buNone/>
            </a:pPr>
            <a:r>
              <a:rPr lang="it-IT" dirty="0" smtClean="0"/>
              <a:t>    Rappresenta il dormiveglia del desiderio, Kierkegaard così lo definisce:</a:t>
            </a:r>
            <a:r>
              <a:rPr lang="it-IT" i="1" dirty="0" smtClean="0"/>
              <a:t>“Il desiderio non si è ancora svegliato, ed è languidamente presentito”,</a:t>
            </a:r>
            <a:r>
              <a:rPr lang="it-IT" dirty="0" smtClean="0"/>
              <a:t>  secondo il filosofo non c’è ancora una separazione tra oggetto del desiderio e desiderio medesimo, si sentono solo i primi accenni di un qualcosa che sta nascendo nell’animo. Tutto ciò può essere ricondotto alla dimensione onirica, infatti questo primo stadio è definito </a:t>
            </a:r>
            <a:r>
              <a:rPr lang="it-IT" b="1" dirty="0" smtClean="0"/>
              <a:t>“sognante</a:t>
            </a:r>
            <a:r>
              <a:rPr lang="it-IT" dirty="0" smtClean="0"/>
              <a:t>”.</a:t>
            </a:r>
          </a:p>
          <a:p>
            <a:endParaRPr lang="it-IT" dirty="0"/>
          </a:p>
        </p:txBody>
      </p:sp>
      <p:sp>
        <p:nvSpPr>
          <p:cNvPr id="3" name="Titolo 2"/>
          <p:cNvSpPr>
            <a:spLocks noGrp="1"/>
          </p:cNvSpPr>
          <p:nvPr>
            <p:ph type="title"/>
          </p:nvPr>
        </p:nvSpPr>
        <p:spPr>
          <a:xfrm>
            <a:off x="0" y="0"/>
            <a:ext cx="9144000" cy="836712"/>
          </a:xfrm>
        </p:spPr>
        <p:txBody>
          <a:bodyPr>
            <a:normAutofit/>
          </a:bodyPr>
          <a:lstStyle/>
          <a:p>
            <a:pPr algn="ctr"/>
            <a:r>
              <a:rPr lang="it-IT" sz="3600" dirty="0" smtClean="0">
                <a:solidFill>
                  <a:srgbClr val="FF0000"/>
                </a:solidFill>
              </a:rPr>
              <a:t>Cherubino (il paggio delle Nozze di Figaro)</a:t>
            </a:r>
            <a:endParaRPr lang="it-IT" sz="3600" dirty="0">
              <a:solidFill>
                <a:srgbClr val="FF0000"/>
              </a:solidFill>
            </a:endParaRPr>
          </a:p>
        </p:txBody>
      </p:sp>
      <p:sp>
        <p:nvSpPr>
          <p:cNvPr id="2050" name="AutoShape 2" descr="data:image/jpeg;base64,/9j/4AAQSkZJRgABAQAAAQABAAD/2wCEAAkGBhQQERQUEhQUFBUWFBQUERQVEBUUFBUUFBUVFBQUFRQXHCYeFxkjGRQUHy8gIycpLCwsFR4xNTAqNSYrLCkBCQoKDgwOGg8PGiwcHyQsKSwpLCksLCksKSksLCwsLCwsKSkpLCwsKSkpKSwpLCkpKSkpKSwsLCwpLCwsKSwpLP/AABEIAJ8BPgMBIgACEQEDEQH/xAAbAAACAwEBAQAAAAAAAAAAAAADBAECBQYAB//EAD4QAAEDAgQEBAQDBAkFAAAAAAEAAhEDIQQSMUEFUWFxEyKBkQYyocGx0fAUI1LhBxUzQnKCssLxJGJzkuL/xAAZAQACAwEAAAAAAAAAAAAAAAACAwABBAX/xAAmEQACAgICAgIDAAMBAAAAAAAAAQIRITEDEjJBIlETYXFCofAE/9oADAMBAAIRAxEAPwD480IjRdUaiAIDVEkoNc7IxNkuLuURc/oI+wVMOLqcQdlag2yv0DuQGubqjVNQ3K81GjNLYcBXVWqxVgA3hCeEaohOULQKEVgQwjMVFlgFR6JlVHKrLUQK8QrkKIUslA4XlfKvZVCFIUgKcqs0KEJaFq8JrXy+yzWhGpOgqmrRcJdZJnVYMy7ID83tIWXxfCZTPPXumcLo0g6Q4R9QtPitJrmkAQHQQeqzxl1kbeWH5INHF1F4JniFMNMDuF1H9EnA6OM4iyniGh9Pw6rixxs4hsAehdP+VanKlZzemaOSaFo4Th7TTLyZJsByQcbhxTe5oMw5zR6Ej7JWpUIETaZUeVgGL6yzkrjaWSQoo0YaDzCHiTZHbWJaBaAFM4LbVNiMX9VsYWzR2lZLnQ71W3QEttyCXM1cejQqmzf8AVjg3ObSPym4HaSQrVXiBfRouQnKuL/ctkZoMEt10lp6c1mb0buFbMzF1wAGkkluw0B5lI1qUHobpgUTGYyS42HODcn1Vcc8G15FkSGv6FXX0Q0fJH3QSERQkxHDUFqMwJjMkQdYwqYcalVxDrojbMV+gdyAVDJTDRDUtTF01Us1WwYe2JlSzVRKtTTDMw7SrEKrArOUBBuQnIhKG5QshoRs0aIYVxZAxiRYuUZESlTz2AknS34Bdbwn4RdkBcyD/wB1voboHKhsYORyeGoZjCFiMOWlfQh8Nx/APf8AJK4n4dzfwex/JUphviVbOAlFbdbfEfhV7btynpP5hYTqZY6HAgjUFMRnarBbIoyoi8AiFkUwrOXmrxChDb4BiI1uBseS1KlUFpAmW3E8jquc4ZivDeDsbHsV0+YMIMTA95ssvKqkdDgncP4ctxOneRv+Kc+GscaTy5tjFjuOxUcSw93A9wk+FWc7sjl8uN2VwL8f/pi1/wBgLjqmeo50JGq68LROJAERdZwEuTo4ikYObPLJ/tla5kgJjAAE30F/ZKVdUWmIBRAegGLdLytXAu8o9FjP1Wxw06dwlz0aIbNlxGbpYKOHucM7LAT5r6bGB2VvCzuhtiTCJXwjGVnFzjaHCN41+yyv6Olw6PcYotytgAOa0zB2mzllMdmgFOVK+d0hvczfSPZKGnkN1awqGMHiaeU2/XRBamarJbMQJ+10sjRBOmLoxsJQ6AuvV3bJhiWFYqblGxDrAKlAS5VqGSiE+v6Ew7ETFK1CmeSIWiboW8jevxozlemE23h+YEzHJL+GW2KZGSejLKDjsIwLzypYq1CiFgyFUq0KqphIkBPcF4f+0Vm05gGS46nK3WOug9UgSuh+BgPHf/4j/rYlTdRbHwVySO64VwunRAFNgbzOrj3cblabmwlcI5XxnEGN6rJH7ZteMIrUShahP4s07H2UtxN1ojTEyA4qlK434kwVsw1br23XQcR475yym3MdzssjFVS6z4uIt1TEJlTOcZcK0L1NsLzkwzM8AoKs1QVCErcwmML6YB1AynryKw0fC1sp72QTjaGcUurH8T9QlsIwlxyiTlJMchqi0XSZOm6r4pY45I0IvyKVXxo13TTKUMKXguNgkaTZcYTJxJyZepPuhYOsG5iddk9Wc+VNv/YtUFzKMwyPSFLW5g5x5wE7gMEDTzu0uB1O5norsrq3hGK/UrW4YPM1ZVUeY91rcMdDh6oJaGx2jYc/LBJI3kfdDxb3PJgakX6x/NErNlju0g9tQj8HxDRBcZLbxGg3CzPGTq8XigDKQa6BECzr3J3KTxRzO3Gs+ic4k5pd4lMQC49CD1XiwOBLuV+QHJUn7GPAu7+yO17eqQKO90SNBGiAEaILU3QChP0lWF7ImOo5Gjqm+zA9C9M5Wk81GFdDgeRXquw5JmngCBNu0q20lkBJt19GxYidkhiqUOVaTy0cuarUxoIGsj2WaMHF4HuqCscXCAh46jBHa6NgawJjSbiUXFOlpO32UUnGQMoqcTLGih7TF99E1+xwSYJAAI5CdJ6JfGOlx9raei1qV6Mbh12AKhjV5S0ogRyvwkinnDwY+dsEETFgd9U98FOjExzpvHtDv9qPwyoH0XiJPlBHUaH1gfVF4NgPAxLHO5x7iD+KzOWHFm78auM46OwFQgLnOL/FDGOyi56CT66R7rrKbQdVmYj4HwznFwa4TcgPkTv8wKTx17G8l1g5zB/ELajogg7eW30JXY/sP7nNvEgdwhcP+H6VI+VvqdVtVWWI6RCNvKoGKxk+TYjib6Ti1rYcTd7h+H5oWBxFSq45rxqYt2XRcQwwbUcCAbyJGxUVWtyiAtdezHm6OTcVCtUEEjqVVWJPMUEK7AqlQh4LxKu1VKhQ5hXTqnMThAWDmJ9bSsvDVcrgTputyrS/dyQI2neRzSZ4NnG+yEW4VrWZyZsICx3u1jddTi+GDwg6RlLbRsYXLGxRccuwnmh1ZZlhCO3Eu8MNkwJttdApgkqzdCE4yim61MD8w7LLGq1MJr6JctD1s6ClQaWOJNw2AJ1neEhUr5YAEHc80anUgERBIgHnbQoFNl8zoMc+eyzHXh4o0W4Rz6bi6DMRtoEsagacrPNvc2T2ErO8J2U57TEXA0PosxjLuc4AEmACLAnU/RAhhONw0NaTa0fikAtPG1iWCRPULMRx0ULiiWm6bpNFQGdre2hSmZxbdG4e6DBPzfj+auVtGFP0JvABg+qZgOa2LR9UtjT5z9e6AHlpsmVasV2pjdRh6x3VfAnRMB0gHYodapGnJUrI5ZLNYcvUaJho8p7fVCwrszb6rz3QPohlEkZfQVlZwbrYfNfUREEbhZ+HOZ4gTeUZvlHQo2EaATIgazEu90xYQD+TF8TRDRM3J06JZpRca8l19hA5wgSmR0Lls1vh/FhlQhxgPEGdJFx9/ddDiXguFxM8xPey4cm61uAkZjzt7SkcsP8AI18HK0uh9Cw2KzAHmL99/qtWnXkLm8DWgR6j7rTpVrLOjTJDRq3Q+JcbZSLc2rnQ0QbnWPogmtBup4hxyjTZDiJiAAAbom7BRymP4n41UkAiB90J1RRjOI0nVIp8hNrZt0riasNJ6W7lbo+JhluzJqOknufxVSpIXlBBLSqFEbCGVCF2qrldhVSoQqU/gca4jJqBJHS2iQLUxhDD99Dp2QzVoZxupDf9YOLcs2iCFnmlr9CoFS/qrsdBS0uo++wSlWFNpbEyP0Uq3dbn9Xfu3PEEEeoWFoUyEkzPy8bjkWjzeq0aFj6JEjzJ+jqrZSNh9OaYdu1w01g/exQ/HEECYWtwrD0/AqGxNvfaPdYmIqEvMWvosidtnZS+KQ5g6jmVLEAObqbCOvNFxbRl2mbdTunH8GAp0y9wMCHbQDJH1IWZiq0ktbECwJufRDt4GC3iHwyNgef4JYBPY3B5BJ1MHXa6STED7Ds4dULbnKewCWxOHbTHmqSdgIVMdWqV3TBA2EwFQYJrBmqH0V/057d6BioHJgYdrh17KrAKhBLgANGjX1RquIY0QDdFbFUCazKOfRCdUaTEKzarSDJQzSn5Qe6i/YLPVX5fl0VPHm5/RTmHw7S25HaV6rRabborTwQrh2OjMDHU8lfC85P5qtd5cA0WG6F+1ZLDVBTlgJOslcZRPzOtO26TIV6lUuMlQAnLCoXvJWk4BwJGYAglvMA3Fl2PEeH06ZZUYWta5ul7tc4BsbTDgfQrC+GuFDEV4N2tBc4TrsB7key67j+HyUQwHKGtyiBJsBAby0A7Slcj9GjhWLFsPWg9QtSnV32P06LFwNQVaYvLmgAncFEp4oss7Q78jzWY2vVnQ0aYd1SnGOGUy2cjBylgPeBsg4PHEGyHisY6oSAZdudh0VkStGJVwGR2byxsGgD3WVjq0mBoNe62cSwA3JLjaPyAWPiMEReD6kf8rXCWKMXNB+hZVIUuF15yYYywQyiTZDVkL7KCVLWyocFRCJR8GfOPX8ECEXD/ADD1/BDLTDh5IA/UotF+g62KE7VeCurRLpnRYSpAkjy6OHXZZOLpjNbn9Fu8BqMfT83mIMFvOflKDxLAtaXGQBcjpGyzJ9ZG1pTgc1WdLxHJM0jf2S1PzVLeiYFnQVoMVHQ8OqhzHMccpyghw6H8ln1WZTckn6q1FujozCIPorYxlxtOqzLZ2fSNMYl7qILCHRIM9B+gs408gAMAm5PSbBe4fWy5gXESRaNT1KZ4nUD7DYG8a7kIdOggfGMwgEaAQ7pErLTeJxBc1skGBEbjuk5Rx0V+jMqV3PMkkpjFWAmSlaAkpjGaJz2cyPi2U/aoENbHXdCpszGFVgum6FKdlegVFzPUwyn83mPLZUq40usPKOQVMS1Do6juol7BeHQz4bj0gfReD53utTGBpdI0dTt6QsZUslyVDFeqQAQUmSj1NAgIogz2WaiFsDuvMZJA23XqjpPTZQiDYPEOpPD2GHDQ/bsu0w/G24qnJgVG3c3/AHN6LhAiU6paQWkgjQjZA1Y+Lo6zhr4eKbqcF5nMPmg6DkQEXi2FdRMOFtjsVlYbiDqgFRroqUxOWIA3PuZI9l1fBuI/tNMU6+UucCTEEBoMDNyM7JLiPjP0ZfCXDI53ePRFwzclMuOrpce2w9ldlBrRkbpJgepU1W5zGwiew2S/ZqqkLOpZWFx+Z1zzvo0LN4nhcol7r9LAfmtuoJeOQue+w+/oszirczgCJEGbpvHbdCOXEWzmXG6gp7E8P1cwjKBpNxzSJK1nKCxZCRC6ypChRemquV2KjlCFAi0PmH62Q0SifMEMtBR2gL9V5QTcqVaKewmHxTqZlqFicQ6p8xlQ5VCqlYSboPwqlLz0CNXiTOs2KDgqmUp6vQDm5tyUD2GsxNHhdeKZEiRMT2SOfMZdJvzRuHMa8Frtf7t4vshY3ykNiwm/rqkLZ1dIZwzg3MXDqLTB2nuvYZxfmcTo11u9re6j9nc5gyu+YXaOd9UN74dlvbygbbfWVRLwDxLAy2+/rdK5kfF5ifNtMdkoCmIGxbCUZV8bsmMC2GpbGmXI7yZGq4xamLrRwgskWap/DCykicKyJ4zb1QqavijcIdMIloTPzOjpcNc6mypBLfMDawWS/DjzdLhdv8J1f+kqz/A78Vxx8zn9re6qOy56Eq2gQmMkpzG4ctyg8pQWMVp4KlFtno5epXgBH61RDbT9FV8QWt35ntyVBVQEj+SkPUuPT0VSRzVgjmBrta/zCWmJvGhkX5aj1XQcIptql+UEQG5vOR9ImJn22XJtK0+CcT8KoDOlu4OyCURkZUzp+I14qEtMXmJ0/wCdfVDoYtzZKnG4Vj3+LnMZdNpIgEXgf/KXw7pSXGsmqE/Qy3EkykcWSYJ7ehTsJHiL4ai43krlzEDiKAw7C/8AvPgNG2mvZYGdNcS4g6s6XWy+UDYD+eqUIWhyMPUv4q94qHCmFLB6oMK4VXVQUIhQp2K6IKHhEou8wSyZ4e39433VN4LUcgnaqF7ENhx7oUokynEIVVea6QoCsALSWhRqCBY6LOYVo0mzEEGwS5DePaH8PQexwc0C4GovBjRJ4l+Z5FjyWhjOIEMAFjEX3n8EjhGXvlzRImUhfbOmwuAxAFrzznbkFTHuzeaIIOn4FUrYgsBFpmx/JFo4WaZcXXOx6bq9ZBsh7g4EkzAF4j0AWam8TUaIDP8AN/wkyUSQNjlJkDlZZdcyVrVTDSsZ5RxFc2EkTTC0sOIas2lqnw7yeikgeLGTPrm6mkyYA3IA9bIYGYrd4G1jHhz6fiZYIbmygnmrk+qExXaR9J4H8KPwuGykgue05pFgDeAuLq8CLMQ8EASJZJsbrsB/SAx9KHNLHtERqPfdfOOM8SfWql97HynSOyywc3J2bORcaiqL/EmG8Ooxkycgc7/MTA+iywVFWoXElxJPMmdLKGuWiKpUZ203ZeVRysqkIiMG4rwEhecqtMIhXvJAt2VwIuFD1Rr47FXsF4YV+NeRGYxym3sui4DUdVBgExrYrmHBdn8D8QL2mif7slv+B8yPR3+pBPxoZxP5miME7+E+xWRxTDELtBRPkO4BnrLSD9YSIBFRxM5QyI2LjI07JUEa5ytUfM3u87u5VoXU8Sosi7GklzjOQTAtrE6ysmrgWGbFt9QbR2KfRj0ZkKIU+GveEUJKZUqQFPhFeFIqyUyRTkTtzTmFolhDhrsUuwkWgkTMbSq1WuJm4QvOC9DGJw5cS46m5vqUlXpFpg2KsaR6+6vUaXRO3UK0U8irFYK/hdR7hVLY3R2L6sJTNk5h28rj7pFjxCPga8OHcIZaD4vJG7gaYrNDXbTLiOW3VJVzkqEEiM36KZog05OaB9ys6q4EGL3md7pC2dFs9iWjNIMq2HLpIEyRudSgA30RmVAHgk5eZCJi1ks6mQC52pMN5dSkitziNRhY0C5NxbToViAKRdkkMY18NWWSnuIPSCZFYM3M/kEpJp/9nKVpI9R3kUey4+LB4BoLwCJnrC0X0b202838kjw1s1B6rUcInok8kqlQXDG42IVcbkMR9UI8Q6fVDxxl/olk2MVQqU2nQznvKsLobdArBvJWyRZYhVMhTmKmZUCBOKoruCoUQphBcIcLzHQiEwZUJtWUA1HJdR/R5SmtUPJg+rv5LnKwANpnfkf0EzwjidTDuL6TspNjYG2sXUatEi+srPrwFtUliqZXDO+IsTWt4pYB/AA36gT9Veh8RYijEubVHJ1nf+w+6FQaGvmi3Ro8Tpx3/Nc5xOtlbY3JhaFbjza1oLSTpMjtKwOI1ZeRyt67pvoU2A/aHc1Hju5lVcqoKBtl/FPM+694h5n3VF5WSy2c81Ery8oUeleXl6FCEsRChtVyqYSKBEplDV2K2SO0P0apdDevomKrxBA941/ko4RRDsxM2bb1QatjCT7o3J/EhxNgmsLSbcm4BA56yl3USBOx0RaOaHZfLFz+CkkSLCeMajobAGaw3gIVXBEON90TDksIAMHU21m0IeOxOY7zN+XRCt4L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52" name="Picture 4" descr="http://www.difvf.com/images/2009%20images/Cherubino.jpg"/>
          <p:cNvPicPr>
            <a:picLocks noChangeAspect="1" noChangeArrowheads="1"/>
          </p:cNvPicPr>
          <p:nvPr/>
        </p:nvPicPr>
        <p:blipFill>
          <a:blip r:embed="rId3" cstate="print"/>
          <a:srcRect/>
          <a:stretch>
            <a:fillRect/>
          </a:stretch>
        </p:blipFill>
        <p:spPr bwMode="auto">
          <a:xfrm>
            <a:off x="2411760" y="908720"/>
            <a:ext cx="4176463"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checkerboard(across)">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p:cTn id="26"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8" y="1556792"/>
            <a:ext cx="3538736" cy="4572000"/>
          </a:xfrm>
        </p:spPr>
        <p:txBody>
          <a:bodyPr>
            <a:normAutofit fontScale="77500" lnSpcReduction="20000"/>
          </a:bodyPr>
          <a:lstStyle/>
          <a:p>
            <a:r>
              <a:rPr lang="it-IT" b="1" dirty="0" smtClean="0"/>
              <a:t>CHERUBINO:</a:t>
            </a:r>
            <a:r>
              <a:rPr lang="it-IT" dirty="0" smtClean="0"/>
              <a:t/>
            </a:r>
            <a:br>
              <a:rPr lang="it-IT" dirty="0" smtClean="0"/>
            </a:br>
            <a:r>
              <a:rPr lang="it-IT" dirty="0" smtClean="0"/>
              <a:t>Voi che sapete</a:t>
            </a:r>
            <a:br>
              <a:rPr lang="it-IT" dirty="0" smtClean="0"/>
            </a:br>
            <a:r>
              <a:rPr lang="it-IT" dirty="0" smtClean="0"/>
              <a:t>che cosa è amor,</a:t>
            </a:r>
            <a:br>
              <a:rPr lang="it-IT" dirty="0" smtClean="0"/>
            </a:br>
            <a:r>
              <a:rPr lang="it-IT" dirty="0" smtClean="0"/>
              <a:t>donne, vedete</a:t>
            </a:r>
            <a:br>
              <a:rPr lang="it-IT" dirty="0" smtClean="0"/>
            </a:br>
            <a:r>
              <a:rPr lang="it-IT" dirty="0" smtClean="0"/>
              <a:t>s'io l'ho nel </a:t>
            </a:r>
            <a:r>
              <a:rPr lang="it-IT" dirty="0" err="1" smtClean="0"/>
              <a:t>cor</a:t>
            </a:r>
            <a:r>
              <a:rPr lang="it-IT" dirty="0" smtClean="0"/>
              <a:t>.</a:t>
            </a:r>
            <a:br>
              <a:rPr lang="it-IT" dirty="0" smtClean="0"/>
            </a:br>
            <a:r>
              <a:rPr lang="it-IT" dirty="0" smtClean="0"/>
              <a:t>Quello ch'io provo</a:t>
            </a:r>
            <a:br>
              <a:rPr lang="it-IT" dirty="0" smtClean="0"/>
            </a:br>
            <a:r>
              <a:rPr lang="it-IT" dirty="0" smtClean="0"/>
              <a:t>vi ridirò,</a:t>
            </a:r>
            <a:br>
              <a:rPr lang="it-IT" dirty="0" smtClean="0"/>
            </a:br>
            <a:r>
              <a:rPr lang="it-IT" dirty="0" smtClean="0"/>
              <a:t>è per me nuovo,</a:t>
            </a:r>
            <a:br>
              <a:rPr lang="it-IT" dirty="0" smtClean="0"/>
            </a:br>
            <a:r>
              <a:rPr lang="it-IT" dirty="0" smtClean="0"/>
              <a:t>capir </a:t>
            </a:r>
            <a:r>
              <a:rPr lang="it-IT" dirty="0" err="1" smtClean="0"/>
              <a:t>nol</a:t>
            </a:r>
            <a:r>
              <a:rPr lang="it-IT" dirty="0" smtClean="0"/>
              <a:t> so.</a:t>
            </a:r>
            <a:br>
              <a:rPr lang="it-IT" dirty="0" smtClean="0"/>
            </a:br>
            <a:r>
              <a:rPr lang="it-IT" dirty="0" smtClean="0"/>
              <a:t>Sento un affetto</a:t>
            </a:r>
            <a:br>
              <a:rPr lang="it-IT" dirty="0" smtClean="0"/>
            </a:br>
            <a:r>
              <a:rPr lang="it-IT" dirty="0" err="1" smtClean="0"/>
              <a:t>pien</a:t>
            </a:r>
            <a:r>
              <a:rPr lang="it-IT" dirty="0" smtClean="0"/>
              <a:t> di </a:t>
            </a:r>
            <a:r>
              <a:rPr lang="it-IT" dirty="0" err="1" smtClean="0"/>
              <a:t>desir</a:t>
            </a:r>
            <a:r>
              <a:rPr lang="it-IT" dirty="0" smtClean="0"/>
              <a:t>,</a:t>
            </a:r>
            <a:br>
              <a:rPr lang="it-IT" dirty="0" smtClean="0"/>
            </a:br>
            <a:r>
              <a:rPr lang="it-IT" dirty="0" smtClean="0"/>
              <a:t>ch'ora è diletto,</a:t>
            </a:r>
            <a:br>
              <a:rPr lang="it-IT" dirty="0" smtClean="0"/>
            </a:br>
            <a:r>
              <a:rPr lang="it-IT" dirty="0" smtClean="0"/>
              <a:t>ch'ora è </a:t>
            </a:r>
            <a:r>
              <a:rPr lang="it-IT" dirty="0" err="1" smtClean="0"/>
              <a:t>martir</a:t>
            </a:r>
            <a:r>
              <a:rPr lang="it-IT" dirty="0" smtClean="0"/>
              <a:t>.</a:t>
            </a:r>
            <a:br>
              <a:rPr lang="it-IT" dirty="0" smtClean="0"/>
            </a:br>
            <a:r>
              <a:rPr lang="it-IT" dirty="0" smtClean="0"/>
              <a:t>Gelo e poi sento</a:t>
            </a:r>
            <a:br>
              <a:rPr lang="it-IT" dirty="0" smtClean="0"/>
            </a:br>
            <a:r>
              <a:rPr lang="it-IT" dirty="0" smtClean="0"/>
              <a:t>l'alma avvampar,</a:t>
            </a:r>
            <a:br>
              <a:rPr lang="it-IT" dirty="0" smtClean="0"/>
            </a:br>
            <a:r>
              <a:rPr lang="it-IT" dirty="0" smtClean="0"/>
              <a:t>e in un momento</a:t>
            </a:r>
            <a:br>
              <a:rPr lang="it-IT" dirty="0" smtClean="0"/>
            </a:br>
            <a:r>
              <a:rPr lang="it-IT" dirty="0" smtClean="0"/>
              <a:t>torno a gelar.</a:t>
            </a:r>
            <a:br>
              <a:rPr lang="it-IT" dirty="0" smtClean="0"/>
            </a:br>
            <a:endParaRPr lang="it-IT" dirty="0"/>
          </a:p>
        </p:txBody>
      </p:sp>
      <p:sp>
        <p:nvSpPr>
          <p:cNvPr id="3" name="Titolo 2"/>
          <p:cNvSpPr>
            <a:spLocks noGrp="1"/>
          </p:cNvSpPr>
          <p:nvPr>
            <p:ph type="title"/>
          </p:nvPr>
        </p:nvSpPr>
        <p:spPr/>
        <p:txBody>
          <a:bodyPr>
            <a:normAutofit fontScale="90000"/>
          </a:bodyPr>
          <a:lstStyle/>
          <a:p>
            <a:r>
              <a:rPr lang="it-IT" dirty="0" smtClean="0"/>
              <a:t> </a:t>
            </a:r>
            <a:r>
              <a:rPr lang="it-IT" i="1" dirty="0" smtClean="0">
                <a:solidFill>
                  <a:srgbClr val="FF0000"/>
                </a:solidFill>
              </a:rPr>
              <a:t>Voi che sapete che cosa è amor</a:t>
            </a:r>
            <a:r>
              <a:rPr lang="it-IT" sz="3100" dirty="0" smtClean="0">
                <a:solidFill>
                  <a:srgbClr val="FF0000"/>
                </a:solidFill>
              </a:rPr>
              <a:t> (Cherubino)</a:t>
            </a:r>
            <a:endParaRPr lang="it-IT" sz="3100" dirty="0">
              <a:solidFill>
                <a:srgbClr val="FF0000"/>
              </a:solidFill>
            </a:endParaRPr>
          </a:p>
        </p:txBody>
      </p:sp>
      <p:sp>
        <p:nvSpPr>
          <p:cNvPr id="4" name="CasellaDiTesto 3"/>
          <p:cNvSpPr txBox="1"/>
          <p:nvPr/>
        </p:nvSpPr>
        <p:spPr>
          <a:xfrm>
            <a:off x="4860032" y="1556792"/>
            <a:ext cx="3384376" cy="4524315"/>
          </a:xfrm>
          <a:prstGeom prst="rect">
            <a:avLst/>
          </a:prstGeom>
          <a:noFill/>
        </p:spPr>
        <p:txBody>
          <a:bodyPr wrap="square" rtlCol="0">
            <a:spAutoFit/>
          </a:bodyPr>
          <a:lstStyle/>
          <a:p>
            <a:r>
              <a:rPr lang="it-IT" dirty="0" smtClean="0"/>
              <a:t>Ricerco un bene</a:t>
            </a:r>
            <a:br>
              <a:rPr lang="it-IT" dirty="0" smtClean="0"/>
            </a:br>
            <a:r>
              <a:rPr lang="it-IT" dirty="0" smtClean="0"/>
              <a:t>fuori di me,</a:t>
            </a:r>
            <a:br>
              <a:rPr lang="it-IT" dirty="0" smtClean="0"/>
            </a:br>
            <a:r>
              <a:rPr lang="it-IT" dirty="0" smtClean="0"/>
              <a:t>non so chi'l tiene,</a:t>
            </a:r>
            <a:br>
              <a:rPr lang="it-IT" dirty="0" smtClean="0"/>
            </a:br>
            <a:r>
              <a:rPr lang="it-IT" dirty="0" smtClean="0"/>
              <a:t>non so cos'è.</a:t>
            </a:r>
            <a:br>
              <a:rPr lang="it-IT" dirty="0" smtClean="0"/>
            </a:br>
            <a:r>
              <a:rPr lang="it-IT" dirty="0" smtClean="0"/>
              <a:t>Sospiro e gemo</a:t>
            </a:r>
            <a:br>
              <a:rPr lang="it-IT" dirty="0" smtClean="0"/>
            </a:br>
            <a:r>
              <a:rPr lang="it-IT" dirty="0" smtClean="0"/>
              <a:t>senza voler,</a:t>
            </a:r>
            <a:br>
              <a:rPr lang="it-IT" dirty="0" smtClean="0"/>
            </a:br>
            <a:r>
              <a:rPr lang="it-IT" dirty="0" smtClean="0"/>
              <a:t>palpito e tremo</a:t>
            </a:r>
            <a:br>
              <a:rPr lang="it-IT" dirty="0" smtClean="0"/>
            </a:br>
            <a:r>
              <a:rPr lang="it-IT" dirty="0" smtClean="0"/>
              <a:t>senza saper.</a:t>
            </a:r>
            <a:br>
              <a:rPr lang="it-IT" dirty="0" smtClean="0"/>
            </a:br>
            <a:r>
              <a:rPr lang="it-IT" dirty="0" smtClean="0"/>
              <a:t>Non trovo pace</a:t>
            </a:r>
            <a:br>
              <a:rPr lang="it-IT" dirty="0" smtClean="0"/>
            </a:br>
            <a:r>
              <a:rPr lang="it-IT" dirty="0" smtClean="0"/>
              <a:t>notte né dì,</a:t>
            </a:r>
            <a:br>
              <a:rPr lang="it-IT" dirty="0" smtClean="0"/>
            </a:br>
            <a:r>
              <a:rPr lang="it-IT" dirty="0" smtClean="0"/>
              <a:t>ma pur mi piace</a:t>
            </a:r>
            <a:br>
              <a:rPr lang="it-IT" dirty="0" smtClean="0"/>
            </a:br>
            <a:r>
              <a:rPr lang="it-IT" dirty="0" smtClean="0"/>
              <a:t>languir così.</a:t>
            </a:r>
            <a:br>
              <a:rPr lang="it-IT" dirty="0" smtClean="0"/>
            </a:br>
            <a:r>
              <a:rPr lang="it-IT" dirty="0" smtClean="0"/>
              <a:t>Voi che sapete</a:t>
            </a:r>
            <a:br>
              <a:rPr lang="it-IT" dirty="0" smtClean="0"/>
            </a:br>
            <a:r>
              <a:rPr lang="it-IT" dirty="0" smtClean="0"/>
              <a:t>che cosa è amor,</a:t>
            </a:r>
            <a:br>
              <a:rPr lang="it-IT" dirty="0" smtClean="0"/>
            </a:br>
            <a:r>
              <a:rPr lang="it-IT" dirty="0" smtClean="0"/>
              <a:t>donne, vedete</a:t>
            </a:r>
            <a:br>
              <a:rPr lang="it-IT" dirty="0" smtClean="0"/>
            </a:br>
            <a:r>
              <a:rPr lang="it-IT" dirty="0" smtClean="0"/>
              <a:t>s'io l'ho nel </a:t>
            </a:r>
            <a:r>
              <a:rPr lang="it-IT" dirty="0" err="1" smtClean="0"/>
              <a:t>cor</a:t>
            </a:r>
            <a:r>
              <a:rPr lang="it-IT" dirty="0" smtClean="0"/>
              <a:t>.</a:t>
            </a:r>
            <a:endParaRPr lang="it-IT" dirty="0"/>
          </a:p>
        </p:txBody>
      </p:sp>
      <p:sp>
        <p:nvSpPr>
          <p:cNvPr id="5" name="CasellaDiTesto 4"/>
          <p:cNvSpPr txBox="1"/>
          <p:nvPr/>
        </p:nvSpPr>
        <p:spPr>
          <a:xfrm>
            <a:off x="6876256" y="4653137"/>
            <a:ext cx="1944216" cy="1200329"/>
          </a:xfrm>
          <a:prstGeom prst="rect">
            <a:avLst/>
          </a:prstGeom>
          <a:solidFill>
            <a:srgbClr val="FFC000"/>
          </a:solidFill>
          <a:ln>
            <a:solidFill>
              <a:srgbClr val="7030A0"/>
            </a:solidFill>
          </a:ln>
        </p:spPr>
        <p:txBody>
          <a:bodyPr wrap="square" rtlCol="0">
            <a:spAutoFit/>
          </a:bodyPr>
          <a:lstStyle/>
          <a:p>
            <a:r>
              <a:rPr lang="it-IT" u="sng" dirty="0" smtClean="0"/>
              <a:t>VEDI: </a:t>
            </a:r>
            <a:r>
              <a:rPr lang="it-IT" dirty="0" smtClean="0"/>
              <a:t>http://www.youtube.com/</a:t>
            </a:r>
            <a:r>
              <a:rPr lang="it-IT" dirty="0" err="1" smtClean="0"/>
              <a:t>watch</a:t>
            </a:r>
            <a:r>
              <a:rPr lang="it-IT" dirty="0" smtClean="0"/>
              <a:t>?v=5DJwvBJH5RI</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3501008"/>
            <a:ext cx="9144000" cy="3356992"/>
          </a:xfrm>
        </p:spPr>
        <p:txBody>
          <a:bodyPr>
            <a:normAutofit fontScale="92500" lnSpcReduction="20000"/>
          </a:bodyPr>
          <a:lstStyle/>
          <a:p>
            <a:r>
              <a:rPr lang="it-IT" dirty="0" smtClean="0"/>
              <a:t>Il secondo stadio, rappresentato da </a:t>
            </a:r>
            <a:r>
              <a:rPr lang="it-IT" dirty="0" err="1" smtClean="0"/>
              <a:t>Papageno</a:t>
            </a:r>
            <a:r>
              <a:rPr lang="it-IT" dirty="0" smtClean="0"/>
              <a:t> del Flauto Magico  è un desiderio  che abbandona il languore, è l’improvviso risveglio del desiderio,          Kierkegaard così lo definisce :</a:t>
            </a:r>
            <a:r>
              <a:rPr lang="it-IT" i="1" dirty="0" smtClean="0"/>
              <a:t>“Il desiderio si sveglia e come sempre accade, che ci si rende conto che si è sognato solamente nell’istante in cui ci si sveglia, così anche qui: il sogno è finito”,</a:t>
            </a:r>
            <a:r>
              <a:rPr lang="it-IT" dirty="0" smtClean="0"/>
              <a:t> così </a:t>
            </a:r>
            <a:r>
              <a:rPr lang="it-IT" dirty="0" err="1" smtClean="0"/>
              <a:t>Papageno</a:t>
            </a:r>
            <a:r>
              <a:rPr lang="it-IT" dirty="0" smtClean="0"/>
              <a:t> parte alla ricerca dell’oggetto desiderato, cerca l’oggetto nella realtà, non più nella propria dimensione psicologica; così esce da sé per cercare l’oggetto nella pluralità della realtà. Questo secondo stadio è definito “</a:t>
            </a:r>
            <a:r>
              <a:rPr lang="it-IT" b="1" dirty="0" smtClean="0"/>
              <a:t>cercante”</a:t>
            </a:r>
          </a:p>
          <a:p>
            <a:endParaRPr lang="it-IT" dirty="0"/>
          </a:p>
        </p:txBody>
      </p:sp>
      <p:sp>
        <p:nvSpPr>
          <p:cNvPr id="3" name="Titolo 2"/>
          <p:cNvSpPr>
            <a:spLocks noGrp="1"/>
          </p:cNvSpPr>
          <p:nvPr>
            <p:ph type="title"/>
          </p:nvPr>
        </p:nvSpPr>
        <p:spPr>
          <a:xfrm>
            <a:off x="457200" y="152400"/>
            <a:ext cx="8229600" cy="828328"/>
          </a:xfrm>
        </p:spPr>
        <p:txBody>
          <a:bodyPr/>
          <a:lstStyle/>
          <a:p>
            <a:pPr algn="ctr"/>
            <a:r>
              <a:rPr lang="it-IT" dirty="0" err="1" smtClean="0">
                <a:solidFill>
                  <a:srgbClr val="FF0000"/>
                </a:solidFill>
              </a:rPr>
              <a:t>Papageno</a:t>
            </a:r>
            <a:r>
              <a:rPr lang="it-IT" dirty="0" smtClean="0">
                <a:solidFill>
                  <a:srgbClr val="FF0000"/>
                </a:solidFill>
              </a:rPr>
              <a:t> (del Flauto Magico)</a:t>
            </a:r>
            <a:endParaRPr lang="it-IT" dirty="0">
              <a:solidFill>
                <a:srgbClr val="FF0000"/>
              </a:solidFill>
            </a:endParaRPr>
          </a:p>
        </p:txBody>
      </p:sp>
      <p:pic>
        <p:nvPicPr>
          <p:cNvPr id="1026" name="Picture 2" descr="http://www.schillerinstitute.org/graphics/photos/opera/papageno.jpg"/>
          <p:cNvPicPr>
            <a:picLocks noChangeAspect="1" noChangeArrowheads="1"/>
          </p:cNvPicPr>
          <p:nvPr/>
        </p:nvPicPr>
        <p:blipFill>
          <a:blip r:embed="rId3" cstate="print"/>
          <a:srcRect/>
          <a:stretch>
            <a:fillRect/>
          </a:stretch>
        </p:blipFill>
        <p:spPr bwMode="auto">
          <a:xfrm>
            <a:off x="2483768" y="1052736"/>
            <a:ext cx="3600400" cy="2400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3394720" cy="4572000"/>
          </a:xfrm>
        </p:spPr>
        <p:txBody>
          <a:bodyPr>
            <a:noAutofit/>
          </a:bodyPr>
          <a:lstStyle/>
          <a:p>
            <a:r>
              <a:rPr lang="de-DE" sz="1800" dirty="0" smtClean="0"/>
              <a:t>Ein Mädchen oder Weibchen</a:t>
            </a:r>
            <a:br>
              <a:rPr lang="de-DE" sz="1800" dirty="0" smtClean="0"/>
            </a:br>
            <a:r>
              <a:rPr lang="de-DE" sz="1800" dirty="0" smtClean="0"/>
              <a:t>Wünscht </a:t>
            </a:r>
            <a:r>
              <a:rPr lang="de-DE" sz="1800" dirty="0" err="1" smtClean="0"/>
              <a:t>Papageno</a:t>
            </a:r>
            <a:r>
              <a:rPr lang="de-DE" sz="1800" dirty="0" smtClean="0"/>
              <a:t> sich!</a:t>
            </a:r>
            <a:br>
              <a:rPr lang="de-DE" sz="1800" dirty="0" smtClean="0"/>
            </a:br>
            <a:r>
              <a:rPr lang="de-DE" sz="1800" dirty="0" smtClean="0"/>
              <a:t>o so ein sanftes </a:t>
            </a:r>
            <a:r>
              <a:rPr lang="de-DE" sz="1800" dirty="0" err="1" smtClean="0"/>
              <a:t>Taubchen</a:t>
            </a:r>
            <a:r>
              <a:rPr lang="de-DE" sz="1800" dirty="0" smtClean="0"/>
              <a:t/>
            </a:r>
            <a:br>
              <a:rPr lang="de-DE" sz="1800" dirty="0" smtClean="0"/>
            </a:br>
            <a:r>
              <a:rPr lang="de-DE" sz="1800" dirty="0" smtClean="0"/>
              <a:t>Wär’ Seligkeit für mich!</a:t>
            </a:r>
            <a:br>
              <a:rPr lang="de-DE" sz="1800" dirty="0" smtClean="0"/>
            </a:br>
            <a:r>
              <a:rPr lang="de-DE" sz="1800" dirty="0" smtClean="0"/>
              <a:t>Dann schmeckte mir Trinken und Essen.</a:t>
            </a:r>
            <a:br>
              <a:rPr lang="de-DE" sz="1800" dirty="0" smtClean="0"/>
            </a:br>
            <a:r>
              <a:rPr lang="de-DE" sz="1800" dirty="0" smtClean="0"/>
              <a:t>Dann könnt’ ich mit Fürsten mich messen,</a:t>
            </a:r>
            <a:br>
              <a:rPr lang="de-DE" sz="1800" dirty="0" smtClean="0"/>
            </a:br>
            <a:r>
              <a:rPr lang="de-DE" sz="1800" dirty="0" smtClean="0"/>
              <a:t>Des </a:t>
            </a:r>
            <a:r>
              <a:rPr lang="de-DE" sz="1800" dirty="0" err="1" smtClean="0"/>
              <a:t>lebens</a:t>
            </a:r>
            <a:r>
              <a:rPr lang="de-DE" sz="1800" dirty="0" smtClean="0"/>
              <a:t> als Weiser mich </a:t>
            </a:r>
            <a:r>
              <a:rPr lang="de-DE" sz="1800" dirty="0" err="1" smtClean="0"/>
              <a:t>freun</a:t>
            </a:r>
            <a:r>
              <a:rPr lang="de-DE" sz="1800" dirty="0" smtClean="0"/>
              <a:t/>
            </a:r>
            <a:br>
              <a:rPr lang="de-DE" sz="1800" dirty="0" smtClean="0"/>
            </a:br>
            <a:r>
              <a:rPr lang="de-DE" sz="1800" dirty="0" smtClean="0"/>
              <a:t>Und wie im Elysium sein.</a:t>
            </a:r>
            <a:br>
              <a:rPr lang="de-DE" sz="1800" dirty="0" smtClean="0"/>
            </a:br>
            <a:r>
              <a:rPr lang="de-DE" sz="1800" dirty="0" smtClean="0"/>
              <a:t>Ein </a:t>
            </a:r>
            <a:r>
              <a:rPr lang="de-DE" sz="1800" dirty="0" err="1" smtClean="0"/>
              <a:t>Madchen</a:t>
            </a:r>
            <a:r>
              <a:rPr lang="de-DE" sz="1800" dirty="0" smtClean="0"/>
              <a:t> oder Weibchen</a:t>
            </a:r>
            <a:br>
              <a:rPr lang="de-DE" sz="1800" dirty="0" smtClean="0"/>
            </a:br>
            <a:r>
              <a:rPr lang="de-DE" sz="1800" dirty="0" err="1" smtClean="0"/>
              <a:t>Wunscht</a:t>
            </a:r>
            <a:r>
              <a:rPr lang="de-DE" sz="1800" dirty="0" smtClean="0"/>
              <a:t> </a:t>
            </a:r>
            <a:r>
              <a:rPr lang="de-DE" sz="1800" dirty="0" err="1" smtClean="0"/>
              <a:t>Papageno</a:t>
            </a:r>
            <a:r>
              <a:rPr lang="de-DE" sz="1800" dirty="0" smtClean="0"/>
              <a:t> sich!</a:t>
            </a:r>
            <a:br>
              <a:rPr lang="de-DE" sz="1800" dirty="0" smtClean="0"/>
            </a:br>
            <a:r>
              <a:rPr lang="de-DE" sz="1800" dirty="0" smtClean="0"/>
              <a:t>o so ein sanftes </a:t>
            </a:r>
            <a:r>
              <a:rPr lang="de-DE" sz="1800" dirty="0" err="1" smtClean="0"/>
              <a:t>Taubchen</a:t>
            </a:r>
            <a:r>
              <a:rPr lang="de-DE" sz="1800" dirty="0" smtClean="0"/>
              <a:t/>
            </a:r>
            <a:br>
              <a:rPr lang="de-DE" sz="1800" dirty="0" smtClean="0"/>
            </a:br>
            <a:r>
              <a:rPr lang="de-DE" sz="1800" dirty="0" smtClean="0"/>
              <a:t>Wär’ Seligkeit für mich!</a:t>
            </a:r>
            <a:br>
              <a:rPr lang="de-DE" sz="1800" dirty="0" smtClean="0"/>
            </a:br>
            <a:r>
              <a:rPr lang="de-DE" sz="1800" dirty="0" smtClean="0"/>
              <a:t>Ach, kann ich denn keiner von allen</a:t>
            </a:r>
            <a:br>
              <a:rPr lang="de-DE" sz="1800" dirty="0" smtClean="0"/>
            </a:br>
            <a:r>
              <a:rPr lang="de-DE" sz="1800" dirty="0" smtClean="0"/>
              <a:t>Den reizenden Mädchen gefallen?</a:t>
            </a:r>
            <a:endParaRPr lang="it-IT" sz="1800" dirty="0"/>
          </a:p>
        </p:txBody>
      </p:sp>
      <p:sp>
        <p:nvSpPr>
          <p:cNvPr id="3" name="Titolo 2"/>
          <p:cNvSpPr>
            <a:spLocks noGrp="1"/>
          </p:cNvSpPr>
          <p:nvPr>
            <p:ph type="title"/>
          </p:nvPr>
        </p:nvSpPr>
        <p:spPr>
          <a:xfrm>
            <a:off x="467544" y="548680"/>
            <a:ext cx="8229600" cy="1219200"/>
          </a:xfrm>
        </p:spPr>
        <p:txBody>
          <a:bodyPr>
            <a:normAutofit fontScale="90000"/>
          </a:bodyPr>
          <a:lstStyle/>
          <a:p>
            <a:pPr algn="ctr"/>
            <a:r>
              <a:rPr lang="de-DE" b="1" dirty="0" smtClean="0">
                <a:solidFill>
                  <a:srgbClr val="FF0000"/>
                </a:solidFill>
              </a:rPr>
              <a:t>Papageno - "Ein Mädchen oder Weibchen"</a:t>
            </a:r>
            <a:br>
              <a:rPr lang="de-DE" b="1" dirty="0" smtClean="0">
                <a:solidFill>
                  <a:srgbClr val="FF0000"/>
                </a:solidFill>
              </a:rPr>
            </a:br>
            <a:endParaRPr lang="it-IT" dirty="0">
              <a:solidFill>
                <a:srgbClr val="FF0000"/>
              </a:solidFill>
            </a:endParaRPr>
          </a:p>
        </p:txBody>
      </p:sp>
      <p:sp>
        <p:nvSpPr>
          <p:cNvPr id="6" name="CasellaDiTesto 5"/>
          <p:cNvSpPr txBox="1"/>
          <p:nvPr/>
        </p:nvSpPr>
        <p:spPr>
          <a:xfrm>
            <a:off x="4283968" y="1916832"/>
            <a:ext cx="4104456" cy="369332"/>
          </a:xfrm>
          <a:prstGeom prst="rect">
            <a:avLst/>
          </a:prstGeom>
          <a:noFill/>
        </p:spPr>
        <p:txBody>
          <a:bodyPr wrap="square" rtlCol="0">
            <a:spAutoFit/>
          </a:bodyPr>
          <a:lstStyle/>
          <a:p>
            <a:endParaRPr lang="it-IT" dirty="0"/>
          </a:p>
        </p:txBody>
      </p:sp>
      <p:sp>
        <p:nvSpPr>
          <p:cNvPr id="7" name="CasellaDiTesto 6"/>
          <p:cNvSpPr txBox="1"/>
          <p:nvPr/>
        </p:nvSpPr>
        <p:spPr>
          <a:xfrm>
            <a:off x="4355976" y="1340768"/>
            <a:ext cx="4104456" cy="5324535"/>
          </a:xfrm>
          <a:prstGeom prst="rect">
            <a:avLst/>
          </a:prstGeom>
          <a:noFill/>
        </p:spPr>
        <p:txBody>
          <a:bodyPr wrap="square" rtlCol="0">
            <a:spAutoFit/>
          </a:bodyPr>
          <a:lstStyle/>
          <a:p>
            <a:r>
              <a:rPr lang="it-IT" sz="2000" dirty="0" smtClean="0">
                <a:solidFill>
                  <a:srgbClr val="009900"/>
                </a:solidFill>
              </a:rPr>
              <a:t>Una ragazza o una mogliettina</a:t>
            </a:r>
            <a:br>
              <a:rPr lang="it-IT" sz="2000" dirty="0" smtClean="0">
                <a:solidFill>
                  <a:srgbClr val="009900"/>
                </a:solidFill>
              </a:rPr>
            </a:br>
            <a:r>
              <a:rPr lang="it-IT" sz="2000" dirty="0" err="1" smtClean="0">
                <a:solidFill>
                  <a:srgbClr val="009900"/>
                </a:solidFill>
              </a:rPr>
              <a:t>Papageno</a:t>
            </a:r>
            <a:r>
              <a:rPr lang="it-IT" sz="2000" dirty="0" smtClean="0">
                <a:solidFill>
                  <a:srgbClr val="009900"/>
                </a:solidFill>
              </a:rPr>
              <a:t> desidera per sé!</a:t>
            </a:r>
            <a:br>
              <a:rPr lang="it-IT" sz="2000" dirty="0" smtClean="0">
                <a:solidFill>
                  <a:srgbClr val="009900"/>
                </a:solidFill>
              </a:rPr>
            </a:br>
            <a:r>
              <a:rPr lang="it-IT" sz="2000" dirty="0" smtClean="0">
                <a:solidFill>
                  <a:srgbClr val="009900"/>
                </a:solidFill>
              </a:rPr>
              <a:t>Una così soave colombella</a:t>
            </a:r>
            <a:br>
              <a:rPr lang="it-IT" sz="2000" dirty="0" smtClean="0">
                <a:solidFill>
                  <a:srgbClr val="009900"/>
                </a:solidFill>
              </a:rPr>
            </a:br>
            <a:r>
              <a:rPr lang="it-IT" sz="2000" dirty="0" smtClean="0">
                <a:solidFill>
                  <a:srgbClr val="009900"/>
                </a:solidFill>
              </a:rPr>
              <a:t>sarebbe beatitudine per me!</a:t>
            </a:r>
            <a:br>
              <a:rPr lang="it-IT" sz="2000" dirty="0" smtClean="0">
                <a:solidFill>
                  <a:srgbClr val="009900"/>
                </a:solidFill>
              </a:rPr>
            </a:br>
            <a:r>
              <a:rPr lang="it-IT" sz="2000" dirty="0" smtClean="0">
                <a:solidFill>
                  <a:srgbClr val="009900"/>
                </a:solidFill>
              </a:rPr>
              <a:t>Poi mi piacerebbe bere e mangiare.</a:t>
            </a:r>
            <a:br>
              <a:rPr lang="it-IT" sz="2000" dirty="0" smtClean="0">
                <a:solidFill>
                  <a:srgbClr val="009900"/>
                </a:solidFill>
              </a:rPr>
            </a:br>
            <a:r>
              <a:rPr lang="it-IT" sz="2000" dirty="0" smtClean="0">
                <a:solidFill>
                  <a:srgbClr val="009900"/>
                </a:solidFill>
              </a:rPr>
              <a:t>Allora mi potrei misurare con i </a:t>
            </a:r>
            <a:r>
              <a:rPr lang="it-IT" sz="2000" dirty="0" err="1" smtClean="0">
                <a:solidFill>
                  <a:srgbClr val="009900"/>
                </a:solidFill>
              </a:rPr>
              <a:t>prìncipi</a:t>
            </a:r>
            <a:r>
              <a:rPr lang="it-IT" sz="2000" dirty="0" smtClean="0">
                <a:solidFill>
                  <a:srgbClr val="009900"/>
                </a:solidFill>
              </a:rPr>
              <a:t>,</a:t>
            </a:r>
            <a:br>
              <a:rPr lang="it-IT" sz="2000" dirty="0" smtClean="0">
                <a:solidFill>
                  <a:srgbClr val="009900"/>
                </a:solidFill>
              </a:rPr>
            </a:br>
            <a:r>
              <a:rPr lang="it-IT" sz="2000" dirty="0" smtClean="0">
                <a:solidFill>
                  <a:srgbClr val="009900"/>
                </a:solidFill>
              </a:rPr>
              <a:t>potrei gustare la vita come un saggio</a:t>
            </a:r>
            <a:br>
              <a:rPr lang="it-IT" sz="2000" dirty="0" smtClean="0">
                <a:solidFill>
                  <a:srgbClr val="009900"/>
                </a:solidFill>
              </a:rPr>
            </a:br>
            <a:r>
              <a:rPr lang="it-IT" sz="2000" dirty="0" smtClean="0">
                <a:solidFill>
                  <a:srgbClr val="009900"/>
                </a:solidFill>
              </a:rPr>
              <a:t>e sarei come nell’Elisio.</a:t>
            </a:r>
            <a:br>
              <a:rPr lang="it-IT" sz="2000" dirty="0" smtClean="0">
                <a:solidFill>
                  <a:srgbClr val="009900"/>
                </a:solidFill>
              </a:rPr>
            </a:br>
            <a:r>
              <a:rPr lang="it-IT" sz="2000" dirty="0" smtClean="0">
                <a:solidFill>
                  <a:srgbClr val="009900"/>
                </a:solidFill>
              </a:rPr>
              <a:t>Una ragazza o una mogliettina</a:t>
            </a:r>
            <a:br>
              <a:rPr lang="it-IT" sz="2000" dirty="0" smtClean="0">
                <a:solidFill>
                  <a:srgbClr val="009900"/>
                </a:solidFill>
              </a:rPr>
            </a:br>
            <a:r>
              <a:rPr lang="it-IT" sz="2000" dirty="0" err="1" smtClean="0">
                <a:solidFill>
                  <a:srgbClr val="009900"/>
                </a:solidFill>
              </a:rPr>
              <a:t>Papageno</a:t>
            </a:r>
            <a:r>
              <a:rPr lang="it-IT" sz="2000" dirty="0" smtClean="0">
                <a:solidFill>
                  <a:srgbClr val="009900"/>
                </a:solidFill>
              </a:rPr>
              <a:t> desidera per sé!</a:t>
            </a:r>
            <a:br>
              <a:rPr lang="it-IT" sz="2000" dirty="0" smtClean="0">
                <a:solidFill>
                  <a:srgbClr val="009900"/>
                </a:solidFill>
              </a:rPr>
            </a:br>
            <a:r>
              <a:rPr lang="it-IT" sz="2000" dirty="0" smtClean="0">
                <a:solidFill>
                  <a:srgbClr val="009900"/>
                </a:solidFill>
              </a:rPr>
              <a:t>Una così soave colombella</a:t>
            </a:r>
            <a:br>
              <a:rPr lang="it-IT" sz="2000" dirty="0" smtClean="0">
                <a:solidFill>
                  <a:srgbClr val="009900"/>
                </a:solidFill>
              </a:rPr>
            </a:br>
            <a:r>
              <a:rPr lang="it-IT" sz="2000" dirty="0" smtClean="0">
                <a:solidFill>
                  <a:srgbClr val="009900"/>
                </a:solidFill>
              </a:rPr>
              <a:t>sarebbe beatitudine per me!</a:t>
            </a:r>
            <a:br>
              <a:rPr lang="it-IT" sz="2000" dirty="0" smtClean="0">
                <a:solidFill>
                  <a:srgbClr val="009900"/>
                </a:solidFill>
              </a:rPr>
            </a:br>
            <a:r>
              <a:rPr lang="it-IT" sz="2000" dirty="0" smtClean="0">
                <a:solidFill>
                  <a:srgbClr val="009900"/>
                </a:solidFill>
              </a:rPr>
              <a:t>Ah, forse allora non potrei piacere</a:t>
            </a:r>
            <a:br>
              <a:rPr lang="it-IT" sz="2000" dirty="0" smtClean="0">
                <a:solidFill>
                  <a:srgbClr val="009900"/>
                </a:solidFill>
              </a:rPr>
            </a:br>
            <a:r>
              <a:rPr lang="it-IT" sz="2000" dirty="0" smtClean="0">
                <a:solidFill>
                  <a:srgbClr val="009900"/>
                </a:solidFill>
              </a:rPr>
              <a:t>ad una delle stupende fanciulle che ci sono?</a:t>
            </a:r>
            <a:endParaRPr lang="it-IT" sz="2000" dirty="0">
              <a:solidFill>
                <a:srgbClr val="0099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3826768" cy="5115272"/>
          </a:xfrm>
        </p:spPr>
        <p:txBody>
          <a:bodyPr>
            <a:normAutofit/>
          </a:bodyPr>
          <a:lstStyle/>
          <a:p>
            <a:r>
              <a:rPr lang="de-DE" sz="2000" dirty="0" smtClean="0"/>
              <a:t>Helf eine mir nur aus der Not,</a:t>
            </a:r>
            <a:br>
              <a:rPr lang="de-DE" sz="2000" dirty="0" smtClean="0"/>
            </a:br>
            <a:r>
              <a:rPr lang="de-DE" sz="2000" dirty="0" smtClean="0"/>
              <a:t>Sonst gram ich mich wahrlich zu Tod.</a:t>
            </a:r>
            <a:br>
              <a:rPr lang="de-DE" sz="2000" dirty="0" smtClean="0"/>
            </a:br>
            <a:r>
              <a:rPr lang="de-DE" sz="2000" dirty="0" smtClean="0"/>
              <a:t>Ein Mädchen oder Weibchen</a:t>
            </a:r>
            <a:br>
              <a:rPr lang="de-DE" sz="2000" dirty="0" smtClean="0"/>
            </a:br>
            <a:r>
              <a:rPr lang="de-DE" sz="2000" dirty="0" err="1" smtClean="0"/>
              <a:t>Wunscht</a:t>
            </a:r>
            <a:r>
              <a:rPr lang="de-DE" sz="2000" dirty="0" smtClean="0"/>
              <a:t> </a:t>
            </a:r>
            <a:r>
              <a:rPr lang="de-DE" sz="2000" dirty="0" err="1" smtClean="0"/>
              <a:t>Papageno</a:t>
            </a:r>
            <a:r>
              <a:rPr lang="de-DE" sz="2000" dirty="0" smtClean="0"/>
              <a:t> sich!</a:t>
            </a:r>
            <a:br>
              <a:rPr lang="de-DE" sz="2000" dirty="0" smtClean="0"/>
            </a:br>
            <a:r>
              <a:rPr lang="de-DE" sz="2000" dirty="0" smtClean="0"/>
              <a:t>o so ein sanftes Täubchen</a:t>
            </a:r>
            <a:br>
              <a:rPr lang="de-DE" sz="2000" dirty="0" smtClean="0"/>
            </a:br>
            <a:r>
              <a:rPr lang="de-DE" sz="2000" dirty="0" smtClean="0"/>
              <a:t>Wär’ Seligkeit für mich!</a:t>
            </a:r>
            <a:br>
              <a:rPr lang="de-DE" sz="2000" dirty="0" smtClean="0"/>
            </a:br>
            <a:r>
              <a:rPr lang="de-DE" sz="2000" dirty="0" smtClean="0"/>
              <a:t>Wird keine mir Liebe gewähren,</a:t>
            </a:r>
            <a:br>
              <a:rPr lang="de-DE" sz="2000" dirty="0" smtClean="0"/>
            </a:br>
            <a:r>
              <a:rPr lang="de-DE" sz="2000" dirty="0" smtClean="0"/>
              <a:t>So </a:t>
            </a:r>
            <a:r>
              <a:rPr lang="de-DE" sz="2000" dirty="0" err="1" smtClean="0"/>
              <a:t>muß</a:t>
            </a:r>
            <a:r>
              <a:rPr lang="de-DE" sz="2000" dirty="0" smtClean="0"/>
              <a:t> mich die </a:t>
            </a:r>
            <a:r>
              <a:rPr lang="de-DE" sz="2000" dirty="0" err="1" smtClean="0"/>
              <a:t>FIamme</a:t>
            </a:r>
            <a:r>
              <a:rPr lang="de-DE" sz="2000" dirty="0" smtClean="0"/>
              <a:t> verzehren!</a:t>
            </a:r>
            <a:br>
              <a:rPr lang="de-DE" sz="2000" dirty="0" smtClean="0"/>
            </a:br>
            <a:r>
              <a:rPr lang="de-DE" sz="2000" dirty="0" smtClean="0"/>
              <a:t>Doch </a:t>
            </a:r>
            <a:r>
              <a:rPr lang="de-DE" sz="2000" dirty="0" err="1" smtClean="0"/>
              <a:t>küßtmich</a:t>
            </a:r>
            <a:r>
              <a:rPr lang="de-DE" sz="2000" dirty="0" smtClean="0"/>
              <a:t> ein weiblicher Mund,</a:t>
            </a:r>
            <a:br>
              <a:rPr lang="de-DE" sz="2000" dirty="0" smtClean="0"/>
            </a:br>
            <a:r>
              <a:rPr lang="de-DE" sz="2000" dirty="0" smtClean="0"/>
              <a:t>So bin ich schon wieder gesund!</a:t>
            </a:r>
            <a:endParaRPr lang="it-IT" sz="2000" dirty="0"/>
          </a:p>
        </p:txBody>
      </p:sp>
      <p:sp>
        <p:nvSpPr>
          <p:cNvPr id="4" name="CasellaDiTesto 3"/>
          <p:cNvSpPr txBox="1"/>
          <p:nvPr/>
        </p:nvSpPr>
        <p:spPr>
          <a:xfrm>
            <a:off x="4499992" y="1052736"/>
            <a:ext cx="4392488" cy="5632311"/>
          </a:xfrm>
          <a:prstGeom prst="rect">
            <a:avLst/>
          </a:prstGeom>
          <a:noFill/>
        </p:spPr>
        <p:txBody>
          <a:bodyPr wrap="square" rtlCol="0">
            <a:spAutoFit/>
          </a:bodyPr>
          <a:lstStyle/>
          <a:p>
            <a:r>
              <a:rPr lang="it-IT" sz="2400" dirty="0" smtClean="0">
                <a:solidFill>
                  <a:srgbClr val="009900"/>
                </a:solidFill>
              </a:rPr>
              <a:t>Se nessuna mi aiuta nella mia disgrazia,</a:t>
            </a:r>
            <a:br>
              <a:rPr lang="it-IT" sz="2400" dirty="0" smtClean="0">
                <a:solidFill>
                  <a:srgbClr val="009900"/>
                </a:solidFill>
              </a:rPr>
            </a:br>
            <a:r>
              <a:rPr lang="it-IT" sz="2400" dirty="0" smtClean="0">
                <a:solidFill>
                  <a:srgbClr val="009900"/>
                </a:solidFill>
              </a:rPr>
              <a:t>allora morirò veramente d’angoscia.</a:t>
            </a:r>
            <a:br>
              <a:rPr lang="it-IT" sz="2400" dirty="0" smtClean="0">
                <a:solidFill>
                  <a:srgbClr val="009900"/>
                </a:solidFill>
              </a:rPr>
            </a:br>
            <a:r>
              <a:rPr lang="it-IT" sz="2400" dirty="0" smtClean="0">
                <a:solidFill>
                  <a:srgbClr val="009900"/>
                </a:solidFill>
              </a:rPr>
              <a:t>Una ragazza o una mogliettina</a:t>
            </a:r>
            <a:br>
              <a:rPr lang="it-IT" sz="2400" dirty="0" smtClean="0">
                <a:solidFill>
                  <a:srgbClr val="009900"/>
                </a:solidFill>
              </a:rPr>
            </a:br>
            <a:r>
              <a:rPr lang="it-IT" sz="2400" dirty="0" err="1" smtClean="0">
                <a:solidFill>
                  <a:srgbClr val="009900"/>
                </a:solidFill>
              </a:rPr>
              <a:t>Papageno</a:t>
            </a:r>
            <a:r>
              <a:rPr lang="it-IT" sz="2400" dirty="0" smtClean="0">
                <a:solidFill>
                  <a:srgbClr val="009900"/>
                </a:solidFill>
              </a:rPr>
              <a:t> desidera per sé!</a:t>
            </a:r>
            <a:br>
              <a:rPr lang="it-IT" sz="2400" dirty="0" smtClean="0">
                <a:solidFill>
                  <a:srgbClr val="009900"/>
                </a:solidFill>
              </a:rPr>
            </a:br>
            <a:r>
              <a:rPr lang="it-IT" sz="2400" dirty="0" smtClean="0">
                <a:solidFill>
                  <a:srgbClr val="009900"/>
                </a:solidFill>
              </a:rPr>
              <a:t>Una così soave colombella</a:t>
            </a:r>
            <a:br>
              <a:rPr lang="it-IT" sz="2400" dirty="0" smtClean="0">
                <a:solidFill>
                  <a:srgbClr val="009900"/>
                </a:solidFill>
              </a:rPr>
            </a:br>
            <a:r>
              <a:rPr lang="it-IT" sz="2400" dirty="0" smtClean="0">
                <a:solidFill>
                  <a:srgbClr val="009900"/>
                </a:solidFill>
              </a:rPr>
              <a:t>sarebbe beatitudine per me!</a:t>
            </a:r>
            <a:br>
              <a:rPr lang="it-IT" sz="2400" dirty="0" smtClean="0">
                <a:solidFill>
                  <a:srgbClr val="009900"/>
                </a:solidFill>
              </a:rPr>
            </a:br>
            <a:r>
              <a:rPr lang="it-IT" sz="2400" dirty="0" smtClean="0">
                <a:solidFill>
                  <a:srgbClr val="009900"/>
                </a:solidFill>
              </a:rPr>
              <a:t>Se nessuna mi dedicherà il suo amore,</a:t>
            </a:r>
            <a:br>
              <a:rPr lang="it-IT" sz="2400" dirty="0" smtClean="0">
                <a:solidFill>
                  <a:srgbClr val="009900"/>
                </a:solidFill>
              </a:rPr>
            </a:br>
            <a:r>
              <a:rPr lang="it-IT" sz="2400" dirty="0" smtClean="0">
                <a:solidFill>
                  <a:srgbClr val="009900"/>
                </a:solidFill>
              </a:rPr>
              <a:t>allora le fiamme mi consumeranno!</a:t>
            </a:r>
            <a:br>
              <a:rPr lang="it-IT" sz="2400" dirty="0" smtClean="0">
                <a:solidFill>
                  <a:srgbClr val="009900"/>
                </a:solidFill>
              </a:rPr>
            </a:br>
            <a:r>
              <a:rPr lang="it-IT" sz="2400" dirty="0" smtClean="0">
                <a:solidFill>
                  <a:srgbClr val="009900"/>
                </a:solidFill>
              </a:rPr>
              <a:t>Ma se una bocca femminile mi dà un bacio,</a:t>
            </a:r>
            <a:br>
              <a:rPr lang="it-IT" sz="2400" dirty="0" smtClean="0">
                <a:solidFill>
                  <a:srgbClr val="009900"/>
                </a:solidFill>
              </a:rPr>
            </a:br>
            <a:r>
              <a:rPr lang="it-IT" sz="2400" dirty="0" smtClean="0">
                <a:solidFill>
                  <a:srgbClr val="009900"/>
                </a:solidFill>
              </a:rPr>
              <a:t>allora sarò di nuovo guarito!</a:t>
            </a:r>
            <a:endParaRPr lang="it-IT" sz="2400" dirty="0">
              <a:solidFill>
                <a:srgbClr val="009900"/>
              </a:solidFill>
            </a:endParaRPr>
          </a:p>
        </p:txBody>
      </p:sp>
      <p:sp>
        <p:nvSpPr>
          <p:cNvPr id="5" name="CasellaDiTesto 4"/>
          <p:cNvSpPr txBox="1"/>
          <p:nvPr/>
        </p:nvSpPr>
        <p:spPr>
          <a:xfrm>
            <a:off x="899592" y="5733256"/>
            <a:ext cx="2808312" cy="830997"/>
          </a:xfrm>
          <a:prstGeom prst="rect">
            <a:avLst/>
          </a:prstGeom>
          <a:solidFill>
            <a:schemeClr val="accent1">
              <a:lumMod val="20000"/>
              <a:lumOff val="80000"/>
            </a:schemeClr>
          </a:solidFill>
          <a:ln>
            <a:solidFill>
              <a:srgbClr val="7030A0"/>
            </a:solidFill>
          </a:ln>
        </p:spPr>
        <p:txBody>
          <a:bodyPr wrap="square" rtlCol="0">
            <a:spAutoFit/>
          </a:bodyPr>
          <a:lstStyle/>
          <a:p>
            <a:r>
              <a:rPr lang="it-IT" sz="1600" b="1" u="sng" dirty="0" smtClean="0"/>
              <a:t>VEDI: </a:t>
            </a:r>
            <a:r>
              <a:rPr lang="it-IT" sz="1600" dirty="0" smtClean="0"/>
              <a:t>http://www.youtube.com/</a:t>
            </a:r>
            <a:r>
              <a:rPr lang="it-IT" sz="1600" dirty="0" err="1" smtClean="0"/>
              <a:t>watch</a:t>
            </a:r>
            <a:r>
              <a:rPr lang="it-IT" sz="1600" dirty="0" smtClean="0"/>
              <a:t>?v=EQbtqx-m_0k</a:t>
            </a:r>
            <a:endParaRPr lang="it-IT"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196752"/>
            <a:ext cx="4283968" cy="5661248"/>
          </a:xfrm>
        </p:spPr>
        <p:txBody>
          <a:bodyPr>
            <a:normAutofit fontScale="62500" lnSpcReduction="20000"/>
          </a:bodyPr>
          <a:lstStyle/>
          <a:p>
            <a:r>
              <a:rPr lang="it-IT" i="1" dirty="0" err="1" smtClean="0"/>
              <a:t>Papageno</a:t>
            </a:r>
            <a:r>
              <a:rPr lang="it-IT" dirty="0" smtClean="0"/>
              <a:t>:Pa – </a:t>
            </a:r>
            <a:r>
              <a:rPr lang="it-IT" dirty="0" err="1" smtClean="0"/>
              <a:t>Pa</a:t>
            </a:r>
            <a:r>
              <a:rPr lang="it-IT" dirty="0" smtClean="0"/>
              <a:t> – Pa – Pa – Pa – Pa – </a:t>
            </a:r>
            <a:r>
              <a:rPr lang="it-IT" dirty="0" err="1" smtClean="0"/>
              <a:t>Papagena</a:t>
            </a:r>
            <a:r>
              <a:rPr lang="it-IT" dirty="0" smtClean="0"/>
              <a:t>!</a:t>
            </a:r>
          </a:p>
          <a:p>
            <a:r>
              <a:rPr lang="it-IT" i="1" dirty="0" err="1" smtClean="0"/>
              <a:t>Papagena</a:t>
            </a:r>
            <a:r>
              <a:rPr lang="it-IT" dirty="0" smtClean="0"/>
              <a:t>:Pa – </a:t>
            </a:r>
            <a:r>
              <a:rPr lang="it-IT" dirty="0" err="1" smtClean="0"/>
              <a:t>Pa</a:t>
            </a:r>
            <a:r>
              <a:rPr lang="it-IT" dirty="0" smtClean="0"/>
              <a:t> – Pa – </a:t>
            </a:r>
            <a:r>
              <a:rPr lang="it-IT" dirty="0" err="1" smtClean="0"/>
              <a:t>Pa</a:t>
            </a:r>
            <a:r>
              <a:rPr lang="it-IT" dirty="0" smtClean="0"/>
              <a:t> – Pa – </a:t>
            </a:r>
            <a:r>
              <a:rPr lang="it-IT" dirty="0" err="1" smtClean="0"/>
              <a:t>Pa</a:t>
            </a:r>
            <a:r>
              <a:rPr lang="it-IT" dirty="0" smtClean="0"/>
              <a:t> – </a:t>
            </a:r>
            <a:r>
              <a:rPr lang="it-IT" dirty="0" err="1" smtClean="0"/>
              <a:t>Papageno</a:t>
            </a:r>
            <a:r>
              <a:rPr lang="it-IT" dirty="0" smtClean="0"/>
              <a:t>!</a:t>
            </a:r>
          </a:p>
          <a:p>
            <a:r>
              <a:rPr lang="it-IT" i="1" dirty="0" err="1" smtClean="0"/>
              <a:t>Papageno</a:t>
            </a:r>
            <a:r>
              <a:rPr lang="it-IT" dirty="0" smtClean="0"/>
              <a:t>:</a:t>
            </a:r>
            <a:r>
              <a:rPr lang="it-IT" dirty="0" err="1" smtClean="0"/>
              <a:t>Bist</a:t>
            </a:r>
            <a:r>
              <a:rPr lang="it-IT" dirty="0" smtClean="0"/>
              <a:t> </a:t>
            </a:r>
            <a:r>
              <a:rPr lang="it-IT" dirty="0" err="1" smtClean="0"/>
              <a:t>du</a:t>
            </a:r>
            <a:r>
              <a:rPr lang="it-IT" dirty="0" smtClean="0"/>
              <a:t> </a:t>
            </a:r>
            <a:r>
              <a:rPr lang="it-IT" dirty="0" err="1" smtClean="0"/>
              <a:t>mir</a:t>
            </a:r>
            <a:r>
              <a:rPr lang="it-IT" dirty="0" smtClean="0"/>
              <a:t> </a:t>
            </a:r>
            <a:r>
              <a:rPr lang="it-IT" dirty="0" err="1" smtClean="0"/>
              <a:t>nun</a:t>
            </a:r>
            <a:r>
              <a:rPr lang="it-IT" dirty="0" smtClean="0"/>
              <a:t> </a:t>
            </a:r>
            <a:r>
              <a:rPr lang="it-IT" dirty="0" err="1" smtClean="0"/>
              <a:t>ganz</a:t>
            </a:r>
            <a:r>
              <a:rPr lang="it-IT" dirty="0" smtClean="0"/>
              <a:t> </a:t>
            </a:r>
            <a:r>
              <a:rPr lang="it-IT" dirty="0" err="1" smtClean="0"/>
              <a:t>gegeben</a:t>
            </a:r>
            <a:r>
              <a:rPr lang="it-IT" dirty="0" smtClean="0"/>
              <a:t>?</a:t>
            </a:r>
          </a:p>
          <a:p>
            <a:r>
              <a:rPr lang="it-IT" i="1" dirty="0" err="1" smtClean="0"/>
              <a:t>Papagena</a:t>
            </a:r>
            <a:r>
              <a:rPr lang="it-IT" dirty="0" smtClean="0"/>
              <a:t>:</a:t>
            </a:r>
            <a:r>
              <a:rPr lang="it-IT" dirty="0" err="1" smtClean="0"/>
              <a:t>Nun</a:t>
            </a:r>
            <a:r>
              <a:rPr lang="it-IT" dirty="0" smtClean="0"/>
              <a:t> </a:t>
            </a:r>
            <a:r>
              <a:rPr lang="it-IT" dirty="0" err="1" smtClean="0"/>
              <a:t>bin</a:t>
            </a:r>
            <a:r>
              <a:rPr lang="it-IT" dirty="0" smtClean="0"/>
              <a:t> </a:t>
            </a:r>
            <a:r>
              <a:rPr lang="it-IT" dirty="0" err="1" smtClean="0"/>
              <a:t>ich</a:t>
            </a:r>
            <a:r>
              <a:rPr lang="it-IT" dirty="0" smtClean="0"/>
              <a:t> dir </a:t>
            </a:r>
            <a:r>
              <a:rPr lang="it-IT" dirty="0" err="1" smtClean="0"/>
              <a:t>ganz</a:t>
            </a:r>
            <a:r>
              <a:rPr lang="it-IT" dirty="0" smtClean="0"/>
              <a:t> </a:t>
            </a:r>
            <a:r>
              <a:rPr lang="it-IT" dirty="0" err="1" smtClean="0"/>
              <a:t>gegeben</a:t>
            </a:r>
            <a:r>
              <a:rPr lang="it-IT" dirty="0" smtClean="0"/>
              <a:t>!</a:t>
            </a:r>
          </a:p>
          <a:p>
            <a:r>
              <a:rPr lang="it-IT" i="1" dirty="0" err="1" smtClean="0"/>
              <a:t>Papageno</a:t>
            </a:r>
            <a:r>
              <a:rPr lang="it-IT" dirty="0" smtClean="0"/>
              <a:t>:</a:t>
            </a:r>
            <a:r>
              <a:rPr lang="it-IT" dirty="0" err="1" smtClean="0"/>
              <a:t>Nun</a:t>
            </a:r>
            <a:r>
              <a:rPr lang="it-IT" dirty="0" smtClean="0"/>
              <a:t>, so sei </a:t>
            </a:r>
            <a:r>
              <a:rPr lang="it-IT" dirty="0" err="1" smtClean="0"/>
              <a:t>mein</a:t>
            </a:r>
            <a:r>
              <a:rPr lang="it-IT" dirty="0" smtClean="0"/>
              <a:t> </a:t>
            </a:r>
            <a:r>
              <a:rPr lang="it-IT" dirty="0" err="1" smtClean="0"/>
              <a:t>liebes</a:t>
            </a:r>
            <a:r>
              <a:rPr lang="it-IT" dirty="0" smtClean="0"/>
              <a:t> </a:t>
            </a:r>
            <a:r>
              <a:rPr lang="it-IT" dirty="0" err="1" smtClean="0"/>
              <a:t>Weibchen</a:t>
            </a:r>
            <a:r>
              <a:rPr lang="it-IT" dirty="0" smtClean="0"/>
              <a:t>!</a:t>
            </a:r>
          </a:p>
          <a:p>
            <a:r>
              <a:rPr lang="it-IT" i="1" dirty="0" err="1" smtClean="0"/>
              <a:t>Papagena</a:t>
            </a:r>
            <a:r>
              <a:rPr lang="it-IT" dirty="0" smtClean="0"/>
              <a:t>:</a:t>
            </a:r>
            <a:r>
              <a:rPr lang="it-IT" dirty="0" err="1" smtClean="0"/>
              <a:t>Nun</a:t>
            </a:r>
            <a:r>
              <a:rPr lang="it-IT" dirty="0" smtClean="0"/>
              <a:t>, so sei </a:t>
            </a:r>
            <a:r>
              <a:rPr lang="it-IT" dirty="0" err="1" smtClean="0"/>
              <a:t>mein</a:t>
            </a:r>
            <a:r>
              <a:rPr lang="it-IT" dirty="0" smtClean="0"/>
              <a:t> </a:t>
            </a:r>
            <a:r>
              <a:rPr lang="it-IT" dirty="0" err="1" smtClean="0"/>
              <a:t>Herzenstaubchen</a:t>
            </a:r>
            <a:r>
              <a:rPr lang="it-IT" dirty="0" smtClean="0"/>
              <a:t>!</a:t>
            </a:r>
          </a:p>
          <a:p>
            <a:r>
              <a:rPr lang="it-IT" i="1" dirty="0" err="1" smtClean="0"/>
              <a:t>Beide</a:t>
            </a:r>
            <a:r>
              <a:rPr lang="it-IT" dirty="0" smtClean="0"/>
              <a:t>:</a:t>
            </a:r>
            <a:r>
              <a:rPr lang="it-IT" dirty="0" err="1" smtClean="0"/>
              <a:t>Welche</a:t>
            </a:r>
            <a:r>
              <a:rPr lang="it-IT" dirty="0" smtClean="0"/>
              <a:t> </a:t>
            </a:r>
            <a:r>
              <a:rPr lang="it-IT" dirty="0" err="1" smtClean="0"/>
              <a:t>Freude</a:t>
            </a:r>
            <a:r>
              <a:rPr lang="it-IT" dirty="0" smtClean="0"/>
              <a:t> </a:t>
            </a:r>
            <a:r>
              <a:rPr lang="it-IT" dirty="0" err="1" smtClean="0"/>
              <a:t>wird</a:t>
            </a:r>
            <a:r>
              <a:rPr lang="it-IT" dirty="0" smtClean="0"/>
              <a:t> </a:t>
            </a:r>
            <a:r>
              <a:rPr lang="it-IT" dirty="0" err="1" smtClean="0"/>
              <a:t>das</a:t>
            </a:r>
            <a:r>
              <a:rPr lang="it-IT" dirty="0" smtClean="0"/>
              <a:t> </a:t>
            </a:r>
            <a:r>
              <a:rPr lang="it-IT" dirty="0" err="1" smtClean="0"/>
              <a:t>sein</a:t>
            </a:r>
            <a:r>
              <a:rPr lang="it-IT" dirty="0" smtClean="0"/>
              <a:t>,</a:t>
            </a:r>
            <a:br>
              <a:rPr lang="it-IT" dirty="0" smtClean="0"/>
            </a:br>
            <a:r>
              <a:rPr lang="it-IT" dirty="0" err="1" smtClean="0"/>
              <a:t>Wenn</a:t>
            </a:r>
            <a:r>
              <a:rPr lang="it-IT" dirty="0" smtClean="0"/>
              <a:t> </a:t>
            </a:r>
            <a:r>
              <a:rPr lang="it-IT" dirty="0" err="1" smtClean="0"/>
              <a:t>die</a:t>
            </a:r>
            <a:r>
              <a:rPr lang="it-IT" dirty="0" smtClean="0"/>
              <a:t> </a:t>
            </a:r>
            <a:r>
              <a:rPr lang="it-IT" dirty="0" err="1" smtClean="0"/>
              <a:t>Götter</a:t>
            </a:r>
            <a:r>
              <a:rPr lang="it-IT" dirty="0" smtClean="0"/>
              <a:t> </a:t>
            </a:r>
            <a:r>
              <a:rPr lang="it-IT" dirty="0" err="1" smtClean="0"/>
              <a:t>uns</a:t>
            </a:r>
            <a:r>
              <a:rPr lang="it-IT" dirty="0" smtClean="0"/>
              <a:t> </a:t>
            </a:r>
            <a:r>
              <a:rPr lang="it-IT" dirty="0" err="1" smtClean="0"/>
              <a:t>bedenken</a:t>
            </a:r>
            <a:r>
              <a:rPr lang="it-IT" dirty="0" smtClean="0"/>
              <a:t>,</a:t>
            </a:r>
            <a:br>
              <a:rPr lang="it-IT" dirty="0" smtClean="0"/>
            </a:br>
            <a:r>
              <a:rPr lang="it-IT" dirty="0" err="1" smtClean="0"/>
              <a:t>Unsrer</a:t>
            </a:r>
            <a:r>
              <a:rPr lang="it-IT" dirty="0" smtClean="0"/>
              <a:t> </a:t>
            </a:r>
            <a:r>
              <a:rPr lang="it-IT" dirty="0" err="1" smtClean="0"/>
              <a:t>Liebe</a:t>
            </a:r>
            <a:r>
              <a:rPr lang="it-IT" dirty="0" smtClean="0"/>
              <a:t> Kinder </a:t>
            </a:r>
            <a:r>
              <a:rPr lang="it-IT" dirty="0" err="1" smtClean="0"/>
              <a:t>schenken</a:t>
            </a:r>
            <a:r>
              <a:rPr lang="it-IT" dirty="0" smtClean="0"/>
              <a:t>,</a:t>
            </a:r>
            <a:br>
              <a:rPr lang="it-IT" dirty="0" smtClean="0"/>
            </a:br>
            <a:r>
              <a:rPr lang="it-IT" dirty="0" smtClean="0"/>
              <a:t>So </a:t>
            </a:r>
            <a:r>
              <a:rPr lang="it-IT" dirty="0" err="1" smtClean="0"/>
              <a:t>liebe</a:t>
            </a:r>
            <a:r>
              <a:rPr lang="it-IT" dirty="0" smtClean="0"/>
              <a:t> </a:t>
            </a:r>
            <a:r>
              <a:rPr lang="it-IT" dirty="0" err="1" smtClean="0"/>
              <a:t>kleine</a:t>
            </a:r>
            <a:r>
              <a:rPr lang="it-IT" dirty="0" smtClean="0"/>
              <a:t> </a:t>
            </a:r>
            <a:r>
              <a:rPr lang="it-IT" dirty="0" err="1" smtClean="0"/>
              <a:t>Kinderlein</a:t>
            </a:r>
            <a:r>
              <a:rPr lang="it-IT" dirty="0" smtClean="0"/>
              <a:t>!</a:t>
            </a:r>
          </a:p>
          <a:p>
            <a:r>
              <a:rPr lang="it-IT" i="1" dirty="0" err="1" smtClean="0"/>
              <a:t>Papageno</a:t>
            </a:r>
            <a:r>
              <a:rPr lang="it-IT" dirty="0" smtClean="0"/>
              <a:t>:</a:t>
            </a:r>
            <a:r>
              <a:rPr lang="it-IT" dirty="0" err="1" smtClean="0"/>
              <a:t>Erst</a:t>
            </a:r>
            <a:r>
              <a:rPr lang="it-IT" dirty="0" smtClean="0"/>
              <a:t> </a:t>
            </a:r>
            <a:r>
              <a:rPr lang="it-IT" dirty="0" err="1" smtClean="0"/>
              <a:t>einen</a:t>
            </a:r>
            <a:r>
              <a:rPr lang="it-IT" dirty="0" smtClean="0"/>
              <a:t> </a:t>
            </a:r>
            <a:r>
              <a:rPr lang="it-IT" dirty="0" err="1" smtClean="0"/>
              <a:t>kleinen</a:t>
            </a:r>
            <a:r>
              <a:rPr lang="it-IT" dirty="0" smtClean="0"/>
              <a:t> </a:t>
            </a:r>
            <a:r>
              <a:rPr lang="it-IT" dirty="0" err="1" smtClean="0"/>
              <a:t>Papageno</a:t>
            </a:r>
            <a:r>
              <a:rPr lang="it-IT" dirty="0" smtClean="0"/>
              <a:t>!</a:t>
            </a:r>
          </a:p>
          <a:p>
            <a:r>
              <a:rPr lang="it-IT" i="1" dirty="0" err="1" smtClean="0"/>
              <a:t>Papagena</a:t>
            </a:r>
            <a:r>
              <a:rPr lang="it-IT" dirty="0" smtClean="0"/>
              <a:t>:</a:t>
            </a:r>
            <a:r>
              <a:rPr lang="it-IT" dirty="0" err="1" smtClean="0"/>
              <a:t>Dann</a:t>
            </a:r>
            <a:r>
              <a:rPr lang="it-IT" dirty="0" smtClean="0"/>
              <a:t> </a:t>
            </a:r>
            <a:r>
              <a:rPr lang="it-IT" dirty="0" err="1" smtClean="0"/>
              <a:t>eine</a:t>
            </a:r>
            <a:r>
              <a:rPr lang="it-IT" dirty="0" smtClean="0"/>
              <a:t> </a:t>
            </a:r>
            <a:r>
              <a:rPr lang="it-IT" dirty="0" err="1" smtClean="0"/>
              <a:t>kleine</a:t>
            </a:r>
            <a:r>
              <a:rPr lang="it-IT" dirty="0" smtClean="0"/>
              <a:t> </a:t>
            </a:r>
            <a:r>
              <a:rPr lang="it-IT" dirty="0" err="1" smtClean="0"/>
              <a:t>Papagena</a:t>
            </a:r>
            <a:r>
              <a:rPr lang="it-IT" dirty="0" smtClean="0"/>
              <a:t>!</a:t>
            </a:r>
          </a:p>
          <a:p>
            <a:r>
              <a:rPr lang="it-IT" i="1" dirty="0" err="1" smtClean="0"/>
              <a:t>Papageno</a:t>
            </a:r>
            <a:r>
              <a:rPr lang="it-IT" dirty="0" smtClean="0"/>
              <a:t>: </a:t>
            </a:r>
            <a:r>
              <a:rPr lang="it-IT" dirty="0" err="1" smtClean="0"/>
              <a:t>Dann</a:t>
            </a:r>
            <a:r>
              <a:rPr lang="it-IT" dirty="0" smtClean="0"/>
              <a:t> </a:t>
            </a:r>
            <a:r>
              <a:rPr lang="it-IT" dirty="0" err="1" smtClean="0"/>
              <a:t>wieder</a:t>
            </a:r>
            <a:r>
              <a:rPr lang="it-IT" dirty="0" smtClean="0"/>
              <a:t> </a:t>
            </a:r>
            <a:r>
              <a:rPr lang="it-IT" dirty="0" err="1" smtClean="0"/>
              <a:t>einen</a:t>
            </a:r>
            <a:r>
              <a:rPr lang="it-IT" dirty="0" smtClean="0"/>
              <a:t> </a:t>
            </a:r>
            <a:r>
              <a:rPr lang="it-IT" dirty="0" err="1" smtClean="0"/>
              <a:t>Papageno</a:t>
            </a:r>
            <a:r>
              <a:rPr lang="it-IT" dirty="0" smtClean="0"/>
              <a:t>!                                                                             </a:t>
            </a:r>
            <a:r>
              <a:rPr lang="it-IT" i="1" dirty="0" err="1" smtClean="0"/>
              <a:t>Papagena</a:t>
            </a:r>
            <a:r>
              <a:rPr lang="it-IT" dirty="0" smtClean="0"/>
              <a:t>:</a:t>
            </a:r>
            <a:r>
              <a:rPr lang="it-IT" dirty="0" err="1" smtClean="0"/>
              <a:t>Dann</a:t>
            </a:r>
            <a:r>
              <a:rPr lang="it-IT" dirty="0" smtClean="0"/>
              <a:t> </a:t>
            </a:r>
            <a:r>
              <a:rPr lang="it-IT" dirty="0" err="1" smtClean="0"/>
              <a:t>wieder</a:t>
            </a:r>
            <a:r>
              <a:rPr lang="it-IT" dirty="0" smtClean="0"/>
              <a:t> </a:t>
            </a:r>
            <a:r>
              <a:rPr lang="it-IT" dirty="0" err="1" smtClean="0"/>
              <a:t>eine</a:t>
            </a:r>
            <a:r>
              <a:rPr lang="it-IT" dirty="0" smtClean="0"/>
              <a:t> </a:t>
            </a:r>
            <a:r>
              <a:rPr lang="it-IT" dirty="0" err="1" smtClean="0"/>
              <a:t>Papagena</a:t>
            </a:r>
            <a:r>
              <a:rPr lang="it-IT" dirty="0" smtClean="0"/>
              <a:t>!                                                                                  </a:t>
            </a:r>
            <a:r>
              <a:rPr lang="it-IT" i="1" dirty="0" err="1" smtClean="0"/>
              <a:t>Beide</a:t>
            </a:r>
            <a:r>
              <a:rPr lang="it-IT" dirty="0" smtClean="0"/>
              <a:t>:</a:t>
            </a:r>
            <a:r>
              <a:rPr lang="it-IT" dirty="0" err="1" smtClean="0"/>
              <a:t>Papagena</a:t>
            </a:r>
            <a:r>
              <a:rPr lang="it-IT" dirty="0" smtClean="0"/>
              <a:t>! </a:t>
            </a:r>
            <a:r>
              <a:rPr lang="it-IT" dirty="0" err="1" smtClean="0"/>
              <a:t>Papageno</a:t>
            </a:r>
            <a:r>
              <a:rPr lang="it-IT" dirty="0" smtClean="0"/>
              <a:t>! </a:t>
            </a:r>
            <a:r>
              <a:rPr lang="it-IT" dirty="0" err="1" smtClean="0"/>
              <a:t>Papagena</a:t>
            </a:r>
            <a:r>
              <a:rPr lang="it-IT" dirty="0" smtClean="0"/>
              <a:t>!</a:t>
            </a:r>
            <a:br>
              <a:rPr lang="it-IT" dirty="0" smtClean="0"/>
            </a:br>
            <a:r>
              <a:rPr lang="it-IT" dirty="0" err="1" smtClean="0"/>
              <a:t>Es</a:t>
            </a:r>
            <a:r>
              <a:rPr lang="it-IT" dirty="0" smtClean="0"/>
              <a:t> </a:t>
            </a:r>
            <a:r>
              <a:rPr lang="it-IT" dirty="0" err="1" smtClean="0"/>
              <a:t>ist</a:t>
            </a:r>
            <a:r>
              <a:rPr lang="it-IT" dirty="0" smtClean="0"/>
              <a:t> </a:t>
            </a:r>
            <a:r>
              <a:rPr lang="it-IT" dirty="0" err="1" smtClean="0"/>
              <a:t>das</a:t>
            </a:r>
            <a:r>
              <a:rPr lang="it-IT" dirty="0" smtClean="0"/>
              <a:t> </a:t>
            </a:r>
            <a:r>
              <a:rPr lang="it-IT" dirty="0" err="1" smtClean="0"/>
              <a:t>höchste</a:t>
            </a:r>
            <a:r>
              <a:rPr lang="it-IT" dirty="0" smtClean="0"/>
              <a:t> </a:t>
            </a:r>
            <a:r>
              <a:rPr lang="it-IT" dirty="0" err="1" smtClean="0"/>
              <a:t>der</a:t>
            </a:r>
            <a:r>
              <a:rPr lang="it-IT" dirty="0" smtClean="0"/>
              <a:t> </a:t>
            </a:r>
            <a:r>
              <a:rPr lang="it-IT" dirty="0" err="1" smtClean="0"/>
              <a:t>Gefiihle</a:t>
            </a:r>
            <a:r>
              <a:rPr lang="it-IT" dirty="0" smtClean="0"/>
              <a:t>,</a:t>
            </a:r>
            <a:br>
              <a:rPr lang="it-IT" dirty="0" smtClean="0"/>
            </a:br>
            <a:r>
              <a:rPr lang="it-IT" dirty="0" err="1" smtClean="0"/>
              <a:t>Wenn</a:t>
            </a:r>
            <a:r>
              <a:rPr lang="it-IT" dirty="0" smtClean="0"/>
              <a:t> </a:t>
            </a:r>
            <a:r>
              <a:rPr lang="it-IT" dirty="0" err="1" smtClean="0"/>
              <a:t>viele</a:t>
            </a:r>
            <a:r>
              <a:rPr lang="it-IT" dirty="0" smtClean="0"/>
              <a:t>, </a:t>
            </a:r>
            <a:r>
              <a:rPr lang="it-IT" dirty="0" err="1" smtClean="0"/>
              <a:t>viele</a:t>
            </a:r>
            <a:r>
              <a:rPr lang="it-IT" dirty="0" smtClean="0"/>
              <a:t>, </a:t>
            </a:r>
            <a:r>
              <a:rPr lang="it-IT" dirty="0" err="1" smtClean="0"/>
              <a:t>viele</a:t>
            </a:r>
            <a:r>
              <a:rPr lang="it-IT" dirty="0" smtClean="0"/>
              <a:t>, </a:t>
            </a:r>
            <a:r>
              <a:rPr lang="it-IT" dirty="0" err="1" smtClean="0"/>
              <a:t>viele</a:t>
            </a:r>
            <a:r>
              <a:rPr lang="it-IT" dirty="0" smtClean="0"/>
              <a:t/>
            </a:r>
            <a:br>
              <a:rPr lang="it-IT" dirty="0" smtClean="0"/>
            </a:br>
            <a:r>
              <a:rPr lang="it-IT" dirty="0" smtClean="0"/>
              <a:t>Pa – </a:t>
            </a:r>
            <a:r>
              <a:rPr lang="it-IT" dirty="0" err="1" smtClean="0"/>
              <a:t>Pa</a:t>
            </a:r>
            <a:r>
              <a:rPr lang="it-IT" dirty="0" smtClean="0"/>
              <a:t> – Pa – </a:t>
            </a:r>
            <a:r>
              <a:rPr lang="it-IT" dirty="0" err="1" smtClean="0"/>
              <a:t>Pa</a:t>
            </a:r>
            <a:r>
              <a:rPr lang="it-IT" dirty="0" smtClean="0"/>
              <a:t> – </a:t>
            </a:r>
            <a:r>
              <a:rPr lang="it-IT" dirty="0" err="1" smtClean="0"/>
              <a:t>geno</a:t>
            </a:r>
            <a:r>
              <a:rPr lang="it-IT" dirty="0" smtClean="0"/>
              <a:t>,</a:t>
            </a:r>
            <a:br>
              <a:rPr lang="it-IT" dirty="0" smtClean="0"/>
            </a:br>
            <a:r>
              <a:rPr lang="it-IT" dirty="0" err="1" smtClean="0"/>
              <a:t>Pga</a:t>
            </a:r>
            <a:r>
              <a:rPr lang="it-IT" dirty="0" smtClean="0"/>
              <a:t> – Pa – Pa – Pa </a:t>
            </a:r>
            <a:r>
              <a:rPr lang="it-IT" dirty="0" err="1" smtClean="0"/>
              <a:t>–ena</a:t>
            </a:r>
            <a:r>
              <a:rPr lang="it-IT" dirty="0" smtClean="0"/>
              <a:t>,</a:t>
            </a:r>
            <a:br>
              <a:rPr lang="it-IT" dirty="0" smtClean="0"/>
            </a:br>
            <a:r>
              <a:rPr lang="it-IT" dirty="0" err="1" smtClean="0"/>
              <a:t>Der</a:t>
            </a:r>
            <a:r>
              <a:rPr lang="it-IT" dirty="0" smtClean="0"/>
              <a:t> </a:t>
            </a:r>
            <a:r>
              <a:rPr lang="it-IT" dirty="0" err="1" smtClean="0"/>
              <a:t>Eltern</a:t>
            </a:r>
            <a:r>
              <a:rPr lang="it-IT" dirty="0" smtClean="0"/>
              <a:t> </a:t>
            </a:r>
            <a:r>
              <a:rPr lang="it-IT" dirty="0" err="1" smtClean="0"/>
              <a:t>Segen</a:t>
            </a:r>
            <a:r>
              <a:rPr lang="it-IT" dirty="0" smtClean="0"/>
              <a:t> </a:t>
            </a:r>
            <a:r>
              <a:rPr lang="it-IT" dirty="0" err="1" smtClean="0"/>
              <a:t>werden</a:t>
            </a:r>
            <a:r>
              <a:rPr lang="it-IT" dirty="0" smtClean="0"/>
              <a:t> </a:t>
            </a:r>
            <a:r>
              <a:rPr lang="it-IT" dirty="0" err="1" smtClean="0"/>
              <a:t>sein</a:t>
            </a:r>
            <a:r>
              <a:rPr lang="it-IT" dirty="0" smtClean="0"/>
              <a:t>.</a:t>
            </a:r>
          </a:p>
          <a:p>
            <a:endParaRPr lang="it-IT" dirty="0"/>
          </a:p>
        </p:txBody>
      </p:sp>
      <p:sp>
        <p:nvSpPr>
          <p:cNvPr id="3" name="Titolo 2"/>
          <p:cNvSpPr>
            <a:spLocks noGrp="1"/>
          </p:cNvSpPr>
          <p:nvPr>
            <p:ph type="title"/>
          </p:nvPr>
        </p:nvSpPr>
        <p:spPr>
          <a:xfrm>
            <a:off x="457200" y="152400"/>
            <a:ext cx="5770984" cy="1219200"/>
          </a:xfrm>
        </p:spPr>
        <p:txBody>
          <a:bodyPr>
            <a:noAutofit/>
          </a:bodyPr>
          <a:lstStyle/>
          <a:p>
            <a:pPr algn="ctr"/>
            <a:r>
              <a:rPr lang="it-IT" sz="1800" dirty="0" smtClean="0">
                <a:solidFill>
                  <a:srgbClr val="FF0000"/>
                </a:solidFill>
                <a:latin typeface="+mn-lt"/>
              </a:rPr>
              <a:t>DIE</a:t>
            </a:r>
            <a:r>
              <a:rPr lang="it-IT" sz="2800" dirty="0" smtClean="0">
                <a:solidFill>
                  <a:srgbClr val="FF0000"/>
                </a:solidFill>
                <a:latin typeface="+mn-lt"/>
              </a:rPr>
              <a:t> </a:t>
            </a:r>
            <a:r>
              <a:rPr lang="it-IT" sz="2000" dirty="0" smtClean="0">
                <a:solidFill>
                  <a:srgbClr val="FF0000"/>
                </a:solidFill>
                <a:latin typeface="+mn-lt"/>
              </a:rPr>
              <a:t>ZAUBERFLOETE (il flauto magico) - K. 620</a:t>
            </a:r>
            <a:br>
              <a:rPr lang="it-IT" sz="2000" dirty="0" smtClean="0">
                <a:solidFill>
                  <a:srgbClr val="FF0000"/>
                </a:solidFill>
                <a:latin typeface="+mn-lt"/>
              </a:rPr>
            </a:br>
            <a:r>
              <a:rPr lang="it-IT" sz="2000" dirty="0" smtClean="0">
                <a:solidFill>
                  <a:srgbClr val="FF0000"/>
                </a:solidFill>
                <a:latin typeface="+mn-lt"/>
              </a:rPr>
              <a:t>FINALE: Papagena, Papagena,Papagena! Weibchen, Taubchen</a:t>
            </a:r>
            <a:endParaRPr lang="it-IT" sz="2000" dirty="0">
              <a:solidFill>
                <a:srgbClr val="FF0000"/>
              </a:solidFill>
              <a:latin typeface="+mn-lt"/>
            </a:endParaRPr>
          </a:p>
        </p:txBody>
      </p:sp>
      <p:sp>
        <p:nvSpPr>
          <p:cNvPr id="4" name="CasellaDiTesto 3"/>
          <p:cNvSpPr txBox="1"/>
          <p:nvPr/>
        </p:nvSpPr>
        <p:spPr>
          <a:xfrm>
            <a:off x="4788024" y="1196752"/>
            <a:ext cx="3672408" cy="5401479"/>
          </a:xfrm>
          <a:prstGeom prst="rect">
            <a:avLst/>
          </a:prstGeom>
          <a:noFill/>
        </p:spPr>
        <p:txBody>
          <a:bodyPr wrap="square" rtlCol="0">
            <a:spAutoFit/>
          </a:bodyPr>
          <a:lstStyle/>
          <a:p>
            <a:r>
              <a:rPr lang="it-IT" sz="1500" i="1" dirty="0" err="1" smtClean="0"/>
              <a:t>Papageno</a:t>
            </a:r>
            <a:r>
              <a:rPr lang="it-IT" sz="1500" dirty="0" smtClean="0"/>
              <a:t>:</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Papagena</a:t>
            </a:r>
            <a:r>
              <a:rPr lang="it-IT" sz="1500" dirty="0" smtClean="0"/>
              <a:t>!</a:t>
            </a:r>
          </a:p>
          <a:p>
            <a:r>
              <a:rPr lang="it-IT" sz="1500" i="1" dirty="0" err="1" smtClean="0"/>
              <a:t>Papagena</a:t>
            </a:r>
            <a:r>
              <a:rPr lang="it-IT" sz="1500" dirty="0" smtClean="0"/>
              <a:t>:</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Papageno</a:t>
            </a:r>
            <a:r>
              <a:rPr lang="it-IT" sz="1500" dirty="0" smtClean="0"/>
              <a:t>!</a:t>
            </a:r>
          </a:p>
          <a:p>
            <a:r>
              <a:rPr lang="it-IT" sz="1500" i="1" dirty="0" err="1" smtClean="0"/>
              <a:t>Papageno</a:t>
            </a:r>
            <a:r>
              <a:rPr lang="it-IT" sz="1500" dirty="0" smtClean="0"/>
              <a:t>:Sei tu ora completamente mia?</a:t>
            </a:r>
          </a:p>
          <a:p>
            <a:r>
              <a:rPr lang="it-IT" sz="1500" i="1" dirty="0" err="1" smtClean="0"/>
              <a:t>Papagena</a:t>
            </a:r>
            <a:r>
              <a:rPr lang="it-IT" sz="1500" dirty="0" smtClean="0"/>
              <a:t>:Ora sono completamente tua!</a:t>
            </a:r>
          </a:p>
          <a:p>
            <a:r>
              <a:rPr lang="it-IT" sz="1500" i="1" dirty="0" err="1" smtClean="0"/>
              <a:t>Papageno</a:t>
            </a:r>
            <a:r>
              <a:rPr lang="it-IT" sz="1500" dirty="0" smtClean="0"/>
              <a:t>:E allora sii la mia cara mogliettina!</a:t>
            </a:r>
          </a:p>
          <a:p>
            <a:r>
              <a:rPr lang="it-IT" sz="1500" i="1" dirty="0" err="1" smtClean="0"/>
              <a:t>Papagena</a:t>
            </a:r>
            <a:r>
              <a:rPr lang="it-IT" sz="1500" dirty="0" smtClean="0"/>
              <a:t>:Quale gioia sarà</a:t>
            </a:r>
          </a:p>
          <a:p>
            <a:r>
              <a:rPr lang="it-IT" sz="1500" i="1" dirty="0" smtClean="0"/>
              <a:t>Entrambi</a:t>
            </a:r>
            <a:r>
              <a:rPr lang="it-IT" sz="1500" dirty="0" smtClean="0"/>
              <a:t>:Quale gioia sarà</a:t>
            </a:r>
            <a:br>
              <a:rPr lang="it-IT" sz="1500" dirty="0" smtClean="0"/>
            </a:br>
            <a:r>
              <a:rPr lang="it-IT" sz="1500" dirty="0" smtClean="0"/>
              <a:t>se gli Dèi penseranno a noi,</a:t>
            </a:r>
            <a:br>
              <a:rPr lang="it-IT" sz="1500" dirty="0" smtClean="0"/>
            </a:br>
            <a:r>
              <a:rPr lang="it-IT" sz="1500" dirty="0" smtClean="0"/>
              <a:t>se ci manderanno dei cari bambini,</a:t>
            </a:r>
            <a:br>
              <a:rPr lang="it-IT" sz="1500" dirty="0" smtClean="0"/>
            </a:br>
            <a:r>
              <a:rPr lang="it-IT" sz="1500" dirty="0" smtClean="0"/>
              <a:t>dei piccoli cari fanciulli!</a:t>
            </a:r>
          </a:p>
          <a:p>
            <a:r>
              <a:rPr lang="it-IT" sz="1500" i="1" dirty="0" err="1" smtClean="0"/>
              <a:t>Papageno</a:t>
            </a:r>
            <a:r>
              <a:rPr lang="it-IT" sz="1500" dirty="0" smtClean="0"/>
              <a:t>:Prima un piccolo </a:t>
            </a:r>
            <a:r>
              <a:rPr lang="it-IT" sz="1500" dirty="0" err="1" smtClean="0"/>
              <a:t>Papageno</a:t>
            </a:r>
            <a:r>
              <a:rPr lang="it-IT" sz="1500" dirty="0" smtClean="0"/>
              <a:t>!</a:t>
            </a:r>
          </a:p>
          <a:p>
            <a:r>
              <a:rPr lang="it-IT" sz="1500" i="1" dirty="0" err="1" smtClean="0"/>
              <a:t>Papagena</a:t>
            </a:r>
            <a:r>
              <a:rPr lang="it-IT" sz="1500" dirty="0" smtClean="0"/>
              <a:t>:Poi una piccola </a:t>
            </a:r>
            <a:r>
              <a:rPr lang="it-IT" sz="1500" dirty="0" err="1" smtClean="0"/>
              <a:t>Papagena</a:t>
            </a:r>
            <a:r>
              <a:rPr lang="it-IT" sz="1500" dirty="0" smtClean="0"/>
              <a:t>!</a:t>
            </a:r>
          </a:p>
          <a:p>
            <a:r>
              <a:rPr lang="it-IT" sz="1500" i="1" dirty="0" err="1" smtClean="0"/>
              <a:t>Papageno</a:t>
            </a:r>
            <a:r>
              <a:rPr lang="it-IT" sz="1500" dirty="0" smtClean="0"/>
              <a:t>:Poi ancora un </a:t>
            </a:r>
            <a:r>
              <a:rPr lang="it-IT" sz="1500" dirty="0" err="1" smtClean="0"/>
              <a:t>Papageno</a:t>
            </a:r>
            <a:r>
              <a:rPr lang="it-IT" sz="1500" dirty="0" smtClean="0"/>
              <a:t>!</a:t>
            </a:r>
          </a:p>
          <a:p>
            <a:r>
              <a:rPr lang="it-IT" sz="1500" i="1" dirty="0" err="1" smtClean="0"/>
              <a:t>Papagena</a:t>
            </a:r>
            <a:r>
              <a:rPr lang="it-IT" sz="1500" dirty="0" smtClean="0"/>
              <a:t>:Poi ancora una </a:t>
            </a:r>
            <a:r>
              <a:rPr lang="it-IT" sz="1500" dirty="0" err="1" smtClean="0"/>
              <a:t>Papagena</a:t>
            </a:r>
            <a:r>
              <a:rPr lang="it-IT" sz="1500" dirty="0" smtClean="0"/>
              <a:t>!</a:t>
            </a:r>
          </a:p>
          <a:p>
            <a:r>
              <a:rPr lang="it-IT" sz="1500" i="1" dirty="0" smtClean="0"/>
              <a:t>Entrambi</a:t>
            </a:r>
            <a:r>
              <a:rPr lang="it-IT" sz="1500" dirty="0" smtClean="0"/>
              <a:t>:</a:t>
            </a:r>
            <a:r>
              <a:rPr lang="it-IT" sz="1500" dirty="0" err="1" smtClean="0"/>
              <a:t>Papagena</a:t>
            </a:r>
            <a:r>
              <a:rPr lang="it-IT" sz="1500" dirty="0" smtClean="0"/>
              <a:t>! </a:t>
            </a:r>
            <a:r>
              <a:rPr lang="it-IT" sz="1500" dirty="0" err="1" smtClean="0"/>
              <a:t>Papageno</a:t>
            </a:r>
            <a:r>
              <a:rPr lang="it-IT" sz="1500" dirty="0" smtClean="0"/>
              <a:t>! </a:t>
            </a:r>
            <a:r>
              <a:rPr lang="it-IT" sz="1500" dirty="0" err="1" smtClean="0"/>
              <a:t>Papagena</a:t>
            </a:r>
            <a:r>
              <a:rPr lang="it-IT" sz="1500" dirty="0" smtClean="0"/>
              <a:t>!Sarà la gioia più bella,</a:t>
            </a:r>
            <a:br>
              <a:rPr lang="it-IT" sz="1500" dirty="0" smtClean="0"/>
            </a:br>
            <a:r>
              <a:rPr lang="it-IT" sz="1500" dirty="0" smtClean="0"/>
              <a:t>se molti, </a:t>
            </a:r>
            <a:r>
              <a:rPr lang="it-IT" sz="1500" dirty="0" err="1" smtClean="0"/>
              <a:t>molti</a:t>
            </a:r>
            <a:r>
              <a:rPr lang="it-IT" sz="1500" dirty="0" smtClean="0"/>
              <a:t>, molti</a:t>
            </a:r>
            <a:br>
              <a:rPr lang="it-IT" sz="1500" dirty="0" smtClean="0"/>
            </a:b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geno</a:t>
            </a:r>
            <a:r>
              <a:rPr lang="it-IT" sz="1500" dirty="0" smtClean="0"/>
              <a:t>,</a:t>
            </a:r>
            <a:br>
              <a:rPr lang="it-IT" sz="1500" dirty="0" smtClean="0"/>
            </a:b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Pa…</a:t>
            </a:r>
            <a:r>
              <a:rPr lang="it-IT" sz="1500" dirty="0" smtClean="0"/>
              <a:t> </a:t>
            </a:r>
            <a:r>
              <a:rPr lang="it-IT" sz="1500" dirty="0" err="1" smtClean="0"/>
              <a:t>gena</a:t>
            </a:r>
            <a:r>
              <a:rPr lang="it-IT" sz="1500" dirty="0" smtClean="0"/>
              <a:t>,</a:t>
            </a:r>
            <a:br>
              <a:rPr lang="it-IT" sz="1500" dirty="0" smtClean="0"/>
            </a:br>
            <a:r>
              <a:rPr lang="it-IT" sz="1500" dirty="0" smtClean="0"/>
              <a:t>saranno la benedizione dei genitori.</a:t>
            </a:r>
            <a:endParaRPr lang="it-IT" sz="1500" dirty="0"/>
          </a:p>
        </p:txBody>
      </p:sp>
      <p:sp>
        <p:nvSpPr>
          <p:cNvPr id="5" name="CasellaDiTesto 4"/>
          <p:cNvSpPr txBox="1"/>
          <p:nvPr/>
        </p:nvSpPr>
        <p:spPr>
          <a:xfrm>
            <a:off x="6372200" y="188640"/>
            <a:ext cx="1944216" cy="954107"/>
          </a:xfrm>
          <a:prstGeom prst="rect">
            <a:avLst/>
          </a:prstGeom>
          <a:solidFill>
            <a:schemeClr val="accent1">
              <a:lumMod val="20000"/>
              <a:lumOff val="80000"/>
            </a:schemeClr>
          </a:solidFill>
          <a:ln>
            <a:solidFill>
              <a:srgbClr val="7030A0"/>
            </a:solidFill>
          </a:ln>
        </p:spPr>
        <p:txBody>
          <a:bodyPr wrap="square" rtlCol="0">
            <a:spAutoFit/>
          </a:bodyPr>
          <a:lstStyle/>
          <a:p>
            <a:r>
              <a:rPr lang="it-IT" sz="1400" u="sng" dirty="0" smtClean="0"/>
              <a:t>VEDI: </a:t>
            </a:r>
            <a:r>
              <a:rPr lang="it-IT" sz="1400" dirty="0" smtClean="0"/>
              <a:t>http://www.youtube.com/</a:t>
            </a:r>
            <a:r>
              <a:rPr lang="it-IT" sz="1400" dirty="0" err="1" smtClean="0"/>
              <a:t>watch</a:t>
            </a:r>
            <a:r>
              <a:rPr lang="it-IT" sz="1400" dirty="0" smtClean="0"/>
              <a:t>?</a:t>
            </a:r>
            <a:r>
              <a:rPr lang="it-IT" sz="1400" dirty="0" err="1" smtClean="0"/>
              <a:t>v=IvhHUSgsKsg</a:t>
            </a:r>
            <a:endParaRPr lang="it-IT" sz="1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64"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 calcmode="lin" valueType="num">
                                      <p:cBhvr>
                                        <p:cTn id="70"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71"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2">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p:cTn id="77"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78"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79" dur="1000"/>
                                        <p:tgtEl>
                                          <p:spTgt spid="2">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1000" fill="hold"/>
                                        <p:tgtEl>
                                          <p:spTgt spid="4"/>
                                        </p:tgtEl>
                                        <p:attrNameLst>
                                          <p:attrName>ppt_w</p:attrName>
                                        </p:attrNameLst>
                                      </p:cBhvr>
                                      <p:tavLst>
                                        <p:tav tm="0">
                                          <p:val>
                                            <p:strVal val="#ppt_w*0.70"/>
                                          </p:val>
                                        </p:tav>
                                        <p:tav tm="100000">
                                          <p:val>
                                            <p:strVal val="#ppt_w"/>
                                          </p:val>
                                        </p:tav>
                                      </p:tavLst>
                                    </p:anim>
                                    <p:anim calcmode="lin" valueType="num">
                                      <p:cBhvr>
                                        <p:cTn id="85" dur="1000" fill="hold"/>
                                        <p:tgtEl>
                                          <p:spTgt spid="4"/>
                                        </p:tgtEl>
                                        <p:attrNameLst>
                                          <p:attrName>ppt_h</p:attrName>
                                        </p:attrNameLst>
                                      </p:cBhvr>
                                      <p:tavLst>
                                        <p:tav tm="0">
                                          <p:val>
                                            <p:strVal val="#ppt_h"/>
                                          </p:val>
                                        </p:tav>
                                        <p:tav tm="100000">
                                          <p:val>
                                            <p:strVal val="#ppt_h"/>
                                          </p:val>
                                        </p:tav>
                                      </p:tavLst>
                                    </p:anim>
                                    <p:animEffect transition="in" filter="fade">
                                      <p:cBhvr>
                                        <p:cTn id="86" dur="10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75856" y="764704"/>
            <a:ext cx="5868144" cy="5328592"/>
          </a:xfrm>
        </p:spPr>
        <p:txBody>
          <a:bodyPr>
            <a:normAutofit fontScale="92500"/>
          </a:bodyPr>
          <a:lstStyle/>
          <a:p>
            <a:pPr>
              <a:buNone/>
            </a:pPr>
            <a:r>
              <a:rPr lang="it-IT" dirty="0" smtClean="0"/>
              <a:t>   Il terzo stadio, quello di Don Giovanni, è definito da Kierkegaard come: “l’intero stadio”ossia quello che comprende           tutti gli stadi precedenti, i quali non sono altro che anticipazioni allo stadio medesimo. Don Giovanni quindi è l’evoluzione, è il dinamismo della dimensione dapprima onirica e poi cercante, è lo stadio “</a:t>
            </a:r>
            <a:r>
              <a:rPr lang="it-IT" b="1" dirty="0" smtClean="0"/>
              <a:t>desiderante</a:t>
            </a:r>
            <a:r>
              <a:rPr lang="it-IT" dirty="0" smtClean="0"/>
              <a:t>”. Quindi Don Giovanni incarna perfettamente il desiderio, poiché ciò che egli premonisce lo cerca e tenta di attuarlo in ogni modo.</a:t>
            </a:r>
            <a:endParaRPr lang="it-IT" dirty="0"/>
          </a:p>
        </p:txBody>
      </p:sp>
      <p:sp>
        <p:nvSpPr>
          <p:cNvPr id="3" name="Titolo 2"/>
          <p:cNvSpPr>
            <a:spLocks noGrp="1"/>
          </p:cNvSpPr>
          <p:nvPr>
            <p:ph type="title"/>
          </p:nvPr>
        </p:nvSpPr>
        <p:spPr>
          <a:xfrm>
            <a:off x="457200" y="152400"/>
            <a:ext cx="8686800" cy="684312"/>
          </a:xfrm>
        </p:spPr>
        <p:txBody>
          <a:bodyPr>
            <a:normAutofit fontScale="90000"/>
          </a:bodyPr>
          <a:lstStyle/>
          <a:p>
            <a:pPr algn="ctr"/>
            <a:r>
              <a:rPr lang="it-IT" dirty="0" smtClean="0">
                <a:solidFill>
                  <a:srgbClr val="FF0000"/>
                </a:solidFill>
              </a:rPr>
              <a:t>Don </a:t>
            </a:r>
            <a:r>
              <a:rPr lang="it-IT" sz="4900" dirty="0" smtClean="0">
                <a:solidFill>
                  <a:srgbClr val="FF0000"/>
                </a:solidFill>
              </a:rPr>
              <a:t>Giovanni</a:t>
            </a:r>
            <a:endParaRPr lang="it-IT" sz="4900" dirty="0">
              <a:solidFill>
                <a:srgbClr val="FF0000"/>
              </a:solidFill>
            </a:endParaRPr>
          </a:p>
        </p:txBody>
      </p:sp>
      <p:pic>
        <p:nvPicPr>
          <p:cNvPr id="3074" name="Picture 2" descr="http://static.rbcasting.com/5775-DON-GIOVANNI-Mozart-Mariusz-Kwiecien.jpg"/>
          <p:cNvPicPr>
            <a:picLocks noChangeAspect="1" noChangeArrowheads="1"/>
          </p:cNvPicPr>
          <p:nvPr/>
        </p:nvPicPr>
        <p:blipFill>
          <a:blip r:embed="rId2" cstate="print"/>
          <a:srcRect/>
          <a:stretch>
            <a:fillRect/>
          </a:stretch>
        </p:blipFill>
        <p:spPr bwMode="auto">
          <a:xfrm>
            <a:off x="539552" y="1268760"/>
            <a:ext cx="2880320" cy="383905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500" fill="hold"/>
                                        <p:tgtEl>
                                          <p:spTgt spid="3074"/>
                                        </p:tgtEl>
                                        <p:attrNameLst>
                                          <p:attrName>ppt_w</p:attrName>
                                        </p:attrNameLst>
                                      </p:cBhvr>
                                      <p:tavLst>
                                        <p:tav tm="0">
                                          <p:val>
                                            <p:fltVal val="0"/>
                                          </p:val>
                                        </p:tav>
                                        <p:tav tm="100000">
                                          <p:val>
                                            <p:strVal val="#ppt_w"/>
                                          </p:val>
                                        </p:tav>
                                      </p:tavLst>
                                    </p:anim>
                                    <p:anim calcmode="lin" valueType="num">
                                      <p:cBhvr>
                                        <p:cTn id="21"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756320"/>
          </a:xfrm>
        </p:spPr>
        <p:txBody>
          <a:bodyPr>
            <a:normAutofit fontScale="90000"/>
          </a:bodyPr>
          <a:lstStyle/>
          <a:p>
            <a:r>
              <a:rPr lang="it-IT" b="1" dirty="0" smtClean="0">
                <a:solidFill>
                  <a:srgbClr val="C00000"/>
                </a:solidFill>
              </a:rPr>
              <a:t>Nascita e sviluppo del Don Giovanni</a:t>
            </a:r>
            <a:endParaRPr lang="it-IT" dirty="0">
              <a:solidFill>
                <a:srgbClr val="C00000"/>
              </a:solidFill>
            </a:endParaRPr>
          </a:p>
        </p:txBody>
      </p:sp>
      <p:sp>
        <p:nvSpPr>
          <p:cNvPr id="2" name="Segnaposto contenuto 1"/>
          <p:cNvSpPr>
            <a:spLocks noGrp="1"/>
          </p:cNvSpPr>
          <p:nvPr>
            <p:ph sz="half" idx="1"/>
          </p:nvPr>
        </p:nvSpPr>
        <p:spPr>
          <a:xfrm>
            <a:off x="-324544" y="980728"/>
            <a:ext cx="6588224" cy="4968552"/>
          </a:xfrm>
        </p:spPr>
        <p:txBody>
          <a:bodyPr>
            <a:normAutofit fontScale="47500" lnSpcReduction="20000"/>
          </a:bodyPr>
          <a:lstStyle/>
          <a:p>
            <a:pPr>
              <a:buNone/>
            </a:pPr>
            <a:r>
              <a:rPr lang="it-IT" dirty="0" smtClean="0"/>
              <a:t> </a:t>
            </a:r>
            <a:endParaRPr lang="it-IT" sz="3400" dirty="0" smtClean="0"/>
          </a:p>
          <a:p>
            <a:pPr>
              <a:buNone/>
            </a:pPr>
            <a:r>
              <a:rPr lang="it-IT" sz="3400" dirty="0" smtClean="0"/>
              <a:t>         Prima di iniziare a trattare l’opera mozartiana è opportuno sapere che il personaggio di Don Giovanni nasce in un contesto spazio-temporale soffocante: la Spagna della controriforma. Nel 1630 va in scena </a:t>
            </a:r>
            <a:r>
              <a:rPr lang="it-IT" sz="3400" dirty="0" err="1" smtClean="0">
                <a:solidFill>
                  <a:srgbClr val="009900"/>
                </a:solidFill>
              </a:rPr>
              <a:t>El</a:t>
            </a:r>
            <a:r>
              <a:rPr lang="it-IT" sz="3400" dirty="0" smtClean="0">
                <a:solidFill>
                  <a:srgbClr val="009900"/>
                </a:solidFill>
              </a:rPr>
              <a:t> </a:t>
            </a:r>
            <a:r>
              <a:rPr lang="it-IT" sz="3400" dirty="0" err="1" smtClean="0">
                <a:solidFill>
                  <a:srgbClr val="009900"/>
                </a:solidFill>
              </a:rPr>
              <a:t>Burlador</a:t>
            </a:r>
            <a:r>
              <a:rPr lang="it-IT" sz="3400" dirty="0" smtClean="0">
                <a:solidFill>
                  <a:srgbClr val="009900"/>
                </a:solidFill>
              </a:rPr>
              <a:t> de Siviglia</a:t>
            </a:r>
            <a:r>
              <a:rPr lang="it-IT" sz="3400" dirty="0" smtClean="0"/>
              <a:t>: opera teatrale del religioso </a:t>
            </a:r>
            <a:r>
              <a:rPr lang="it-IT" sz="3400" dirty="0" smtClean="0">
                <a:solidFill>
                  <a:srgbClr val="009900"/>
                </a:solidFill>
              </a:rPr>
              <a:t>Tirso di </a:t>
            </a:r>
            <a:r>
              <a:rPr lang="it-IT" sz="3400" dirty="0" err="1" smtClean="0">
                <a:solidFill>
                  <a:srgbClr val="009900"/>
                </a:solidFill>
              </a:rPr>
              <a:t>Molina</a:t>
            </a:r>
            <a:r>
              <a:rPr lang="it-IT" sz="3400" dirty="0" smtClean="0"/>
              <a:t>, il quale con quest’opera dà avvio alla fortunata epopea del personaggio di Don Giovanni; la prima opera imposta già il plot tipico delle successive: la storia di un seduttore che tramite le sue avventure amorose giunge a compiere un terribile omicidio, a cui ne consegue una punizione. Secondo </a:t>
            </a:r>
            <a:r>
              <a:rPr lang="it-IT" sz="3400" dirty="0" err="1" smtClean="0"/>
              <a:t>Rousset</a:t>
            </a:r>
            <a:r>
              <a:rPr lang="it-IT" sz="3400" dirty="0" smtClean="0"/>
              <a:t> “Tirso da </a:t>
            </a:r>
            <a:r>
              <a:rPr lang="it-IT" sz="3400" dirty="0" err="1" smtClean="0"/>
              <a:t>Molina</a:t>
            </a:r>
            <a:r>
              <a:rPr lang="it-IT" sz="3400" dirty="0" smtClean="0"/>
              <a:t> con la creazione di Don Giovanni ha messo in atto un complesso sistema di forza”, esattamente quel sistema di forze che ha permesso in circa tre    secoli la creazione di decine e decine di opere riferite al seduttore spagnolo. Il segreto della fortuna del personaggio letterario di Don Giovanni è questo: egli rimane un personaggio che “ha vita autonoma” e il genio letterario è continuamente provocato e sedotto da questa figura, lasciando la più completa libertà nel tratteggiarlo. Nell’opera di </a:t>
            </a:r>
            <a:r>
              <a:rPr lang="it-IT" sz="3400" dirty="0" err="1" smtClean="0"/>
              <a:t>Molina</a:t>
            </a:r>
            <a:r>
              <a:rPr lang="it-IT" sz="3400" dirty="0" smtClean="0"/>
              <a:t>, dichiaro stampo religioso, Don Giovanni non risultava essere altro che un peccatore di bassa risma e alquanto indifferente allo spettatore, punito con una        violenza spropositata, proporzionale di certo alla funzione didattica che              l’ecclesiastico chiaramente voleva infondere nel pubblico. </a:t>
            </a:r>
            <a:endParaRPr lang="it-IT" sz="3400" dirty="0"/>
          </a:p>
        </p:txBody>
      </p:sp>
      <p:sp>
        <p:nvSpPr>
          <p:cNvPr id="5" name="Segnaposto contenuto 4"/>
          <p:cNvSpPr>
            <a:spLocks noGrp="1"/>
          </p:cNvSpPr>
          <p:nvPr>
            <p:ph sz="half" idx="2"/>
          </p:nvPr>
        </p:nvSpPr>
        <p:spPr>
          <a:xfrm>
            <a:off x="-180528" y="5589240"/>
            <a:ext cx="9324528" cy="1656184"/>
          </a:xfrm>
        </p:spPr>
        <p:txBody>
          <a:bodyPr>
            <a:normAutofit fontScale="47500" lnSpcReduction="20000"/>
          </a:bodyPr>
          <a:lstStyle/>
          <a:p>
            <a:pPr>
              <a:buNone/>
            </a:pPr>
            <a:r>
              <a:rPr lang="it-IT" sz="3500" dirty="0" smtClean="0"/>
              <a:t>     A quest’opera seguono </a:t>
            </a:r>
            <a:r>
              <a:rPr lang="it-IT" sz="3500" dirty="0" smtClean="0">
                <a:solidFill>
                  <a:srgbClr val="009900"/>
                </a:solidFill>
              </a:rPr>
              <a:t>il Don Giovanni o il convitato di pietra di Molière nel 1665</a:t>
            </a:r>
            <a:r>
              <a:rPr lang="it-IT" sz="3500" dirty="0" smtClean="0"/>
              <a:t>, nel quale i nobile spagnolo inizia a essere tratteggiato e con una precisa psicologia e nel </a:t>
            </a:r>
            <a:r>
              <a:rPr lang="it-IT" sz="3500" dirty="0" smtClean="0">
                <a:solidFill>
                  <a:srgbClr val="009900"/>
                </a:solidFill>
              </a:rPr>
              <a:t>1736</a:t>
            </a:r>
            <a:r>
              <a:rPr lang="it-IT" sz="3500" dirty="0" smtClean="0"/>
              <a:t> viene pubblicata la scialba interpretazione</a:t>
            </a:r>
            <a:r>
              <a:rPr lang="it-IT" sz="3500" u="sng" dirty="0" smtClean="0"/>
              <a:t> </a:t>
            </a:r>
            <a:r>
              <a:rPr lang="it-IT" sz="3500" u="sng" dirty="0" err="1" smtClean="0"/>
              <a:t>goldoniana</a:t>
            </a:r>
            <a:r>
              <a:rPr lang="it-IT" sz="3500" u="sng" dirty="0" smtClean="0"/>
              <a:t> </a:t>
            </a:r>
            <a:r>
              <a:rPr lang="it-IT" sz="3500" dirty="0" smtClean="0">
                <a:solidFill>
                  <a:srgbClr val="009900"/>
                </a:solidFill>
              </a:rPr>
              <a:t>del Don Giovanni </a:t>
            </a:r>
            <a:r>
              <a:rPr lang="it-IT" sz="3500" dirty="0" err="1" smtClean="0">
                <a:solidFill>
                  <a:srgbClr val="009900"/>
                </a:solidFill>
              </a:rPr>
              <a:t>Tenorio</a:t>
            </a:r>
            <a:r>
              <a:rPr lang="it-IT" sz="3500" dirty="0" smtClean="0"/>
              <a:t>. Don Giovanni sbarca nell’operistica  </a:t>
            </a:r>
            <a:r>
              <a:rPr lang="it-IT" sz="3500" dirty="0" smtClean="0">
                <a:solidFill>
                  <a:srgbClr val="009900"/>
                </a:solidFill>
              </a:rPr>
              <a:t>con Il convitato di pietra</a:t>
            </a:r>
            <a:r>
              <a:rPr lang="it-IT" sz="3500" dirty="0" smtClean="0"/>
              <a:t> ossia</a:t>
            </a:r>
            <a:r>
              <a:rPr lang="it-IT" sz="3500" dirty="0" smtClean="0">
                <a:solidFill>
                  <a:srgbClr val="009900"/>
                </a:solidFill>
              </a:rPr>
              <a:t> il dissoluto Di Vincenzo Righini</a:t>
            </a:r>
            <a:r>
              <a:rPr lang="it-IT" sz="3500" dirty="0" smtClean="0"/>
              <a:t> (a cui sarà molto debitrice l’opera mozartiana) e infine nel capolavoro </a:t>
            </a:r>
            <a:r>
              <a:rPr lang="it-IT" sz="3500" dirty="0" smtClean="0">
                <a:solidFill>
                  <a:srgbClr val="009900"/>
                </a:solidFill>
              </a:rPr>
              <a:t>di Wolfgang Amadeus Mozart</a:t>
            </a:r>
            <a:r>
              <a:rPr lang="it-IT" sz="3500" dirty="0" smtClean="0"/>
              <a:t> su libretto di Lorenzo Da Ponte: </a:t>
            </a:r>
            <a:r>
              <a:rPr lang="it-IT" sz="3500" dirty="0" smtClean="0">
                <a:solidFill>
                  <a:srgbClr val="009900"/>
                </a:solidFill>
              </a:rPr>
              <a:t>Il dissoluto punito, ossia il Don Giovanni.</a:t>
            </a:r>
          </a:p>
          <a:p>
            <a:endParaRPr lang="it-IT" sz="3500" dirty="0" smtClean="0"/>
          </a:p>
          <a:p>
            <a:endParaRPr lang="it-IT" dirty="0"/>
          </a:p>
        </p:txBody>
      </p:sp>
      <p:pic>
        <p:nvPicPr>
          <p:cNvPr id="46082" name="Picture 2" descr="http://htmlimg4.scribdassets.com/5u7my7vfuo1qrus5/images/4-85c3d262bc.png"/>
          <p:cNvPicPr>
            <a:picLocks noChangeAspect="1" noChangeArrowheads="1"/>
          </p:cNvPicPr>
          <p:nvPr/>
        </p:nvPicPr>
        <p:blipFill>
          <a:blip r:embed="rId2" cstate="print"/>
          <a:srcRect/>
          <a:stretch>
            <a:fillRect/>
          </a:stretch>
        </p:blipFill>
        <p:spPr bwMode="auto">
          <a:xfrm>
            <a:off x="6300192" y="1628800"/>
            <a:ext cx="3881610" cy="3240360"/>
          </a:xfrm>
          <a:prstGeom prst="rect">
            <a:avLst/>
          </a:prstGeom>
          <a:noFill/>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0"/>
            <a:ext cx="8229600" cy="1219200"/>
          </a:xfrm>
        </p:spPr>
        <p:txBody>
          <a:bodyPr>
            <a:normAutofit/>
          </a:bodyPr>
          <a:lstStyle/>
          <a:p>
            <a:pPr algn="ctr"/>
            <a:r>
              <a:rPr lang="it-IT" sz="6600" b="1" dirty="0" smtClean="0">
                <a:solidFill>
                  <a:srgbClr val="FF0000"/>
                </a:solidFill>
              </a:rPr>
              <a:t>Il “Don Giovanni” </a:t>
            </a:r>
            <a:endParaRPr lang="it-IT" sz="6600" b="1" dirty="0">
              <a:solidFill>
                <a:srgbClr val="FF0000"/>
              </a:solidFill>
            </a:endParaRPr>
          </a:p>
        </p:txBody>
      </p:sp>
      <p:pic>
        <p:nvPicPr>
          <p:cNvPr id="4" name="Picture 2" descr="Max Slevogt Das Champagnerlied Don Giovanni Andrade.jpg"/>
          <p:cNvPicPr>
            <a:picLocks noGrp="1" noChangeAspect="1" noChangeArrowheads="1"/>
          </p:cNvPicPr>
          <p:nvPr>
            <p:ph sz="half" idx="1"/>
          </p:nvPr>
        </p:nvPicPr>
        <p:blipFill>
          <a:blip r:embed="rId2" cstate="print"/>
          <a:stretch>
            <a:fillRect/>
          </a:stretch>
        </p:blipFill>
        <p:spPr bwMode="auto">
          <a:xfrm>
            <a:off x="251520" y="1268760"/>
            <a:ext cx="3944750" cy="5220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egnaposto contenuto 6"/>
          <p:cNvSpPr>
            <a:spLocks noGrp="1"/>
          </p:cNvSpPr>
          <p:nvPr>
            <p:ph sz="half" idx="2"/>
          </p:nvPr>
        </p:nvSpPr>
        <p:spPr>
          <a:xfrm>
            <a:off x="4283968" y="1196752"/>
            <a:ext cx="4860032" cy="5661248"/>
          </a:xfrm>
        </p:spPr>
        <p:txBody>
          <a:bodyPr>
            <a:normAutofit fontScale="85000" lnSpcReduction="10000"/>
          </a:bodyPr>
          <a:lstStyle/>
          <a:p>
            <a:r>
              <a:rPr lang="it-IT" dirty="0" smtClean="0">
                <a:solidFill>
                  <a:srgbClr val="FF0000"/>
                </a:solidFill>
              </a:rPr>
              <a:t>Titolo originale</a:t>
            </a:r>
            <a:r>
              <a:rPr lang="it-IT" dirty="0" smtClean="0"/>
              <a:t>:</a:t>
            </a:r>
            <a:r>
              <a:rPr lang="it-IT" i="1" dirty="0" smtClean="0"/>
              <a:t>Il dissoluto punito ossia Il Don Giovanni</a:t>
            </a:r>
          </a:p>
          <a:p>
            <a:r>
              <a:rPr lang="it-IT" dirty="0" smtClean="0">
                <a:solidFill>
                  <a:srgbClr val="FF0000"/>
                </a:solidFill>
              </a:rPr>
              <a:t>Lingua originale</a:t>
            </a:r>
            <a:r>
              <a:rPr lang="it-IT" dirty="0" smtClean="0"/>
              <a:t>: italiano</a:t>
            </a:r>
          </a:p>
          <a:p>
            <a:r>
              <a:rPr lang="it-IT" dirty="0" smtClean="0">
                <a:solidFill>
                  <a:srgbClr val="FF0000"/>
                </a:solidFill>
              </a:rPr>
              <a:t>Genere: </a:t>
            </a:r>
            <a:r>
              <a:rPr lang="it-IT" dirty="0" smtClean="0"/>
              <a:t>dramma giocoso</a:t>
            </a:r>
          </a:p>
          <a:p>
            <a:r>
              <a:rPr lang="it-IT" dirty="0" smtClean="0">
                <a:solidFill>
                  <a:srgbClr val="FF0000"/>
                </a:solidFill>
              </a:rPr>
              <a:t>Musica: </a:t>
            </a:r>
            <a:r>
              <a:rPr lang="it-IT" dirty="0" smtClean="0"/>
              <a:t>Wolfgang Amadeus Mozart</a:t>
            </a:r>
          </a:p>
          <a:p>
            <a:r>
              <a:rPr lang="it-IT" dirty="0" smtClean="0">
                <a:solidFill>
                  <a:srgbClr val="FF0000"/>
                </a:solidFill>
              </a:rPr>
              <a:t>Libretto</a:t>
            </a:r>
            <a:r>
              <a:rPr lang="it-IT" dirty="0" smtClean="0"/>
              <a:t>: Lorenzo Da Ponte</a:t>
            </a:r>
          </a:p>
          <a:p>
            <a:r>
              <a:rPr lang="it-IT" dirty="0" smtClean="0">
                <a:solidFill>
                  <a:srgbClr val="FF0000"/>
                </a:solidFill>
              </a:rPr>
              <a:t>Fonti letterarie: </a:t>
            </a:r>
            <a:r>
              <a:rPr lang="it-IT" i="1" dirty="0" smtClean="0"/>
              <a:t>Don Giovanni </a:t>
            </a:r>
            <a:r>
              <a:rPr lang="it-IT" i="1" dirty="0" err="1" smtClean="0"/>
              <a:t>Tenorio</a:t>
            </a:r>
            <a:r>
              <a:rPr lang="it-IT" i="1" dirty="0" smtClean="0"/>
              <a:t>, ossia Il convitato di pietra</a:t>
            </a:r>
            <a:r>
              <a:rPr lang="it-IT" dirty="0" smtClean="0"/>
              <a:t/>
            </a:r>
            <a:br>
              <a:rPr lang="it-IT" dirty="0" smtClean="0"/>
            </a:br>
            <a:r>
              <a:rPr lang="it-IT" dirty="0" smtClean="0"/>
              <a:t>libretto di Giovanni </a:t>
            </a:r>
            <a:r>
              <a:rPr lang="it-IT" dirty="0" err="1" smtClean="0"/>
              <a:t>Bertati</a:t>
            </a:r>
            <a:r>
              <a:rPr lang="it-IT" dirty="0" smtClean="0"/>
              <a:t/>
            </a:r>
            <a:br>
              <a:rPr lang="it-IT" dirty="0" smtClean="0"/>
            </a:br>
            <a:r>
              <a:rPr lang="it-IT" dirty="0" smtClean="0"/>
              <a:t>per Giuseppe </a:t>
            </a:r>
            <a:r>
              <a:rPr lang="it-IT" dirty="0" err="1" smtClean="0"/>
              <a:t>Gazzaniga</a:t>
            </a:r>
            <a:endParaRPr lang="it-IT" dirty="0" smtClean="0"/>
          </a:p>
          <a:p>
            <a:r>
              <a:rPr lang="it-IT" dirty="0" smtClean="0">
                <a:solidFill>
                  <a:srgbClr val="FF0000"/>
                </a:solidFill>
              </a:rPr>
              <a:t>Atti: </a:t>
            </a:r>
            <a:r>
              <a:rPr lang="it-IT" dirty="0" smtClean="0"/>
              <a:t>due</a:t>
            </a:r>
          </a:p>
          <a:p>
            <a:r>
              <a:rPr lang="it-IT" dirty="0" smtClean="0">
                <a:solidFill>
                  <a:srgbClr val="FF0000"/>
                </a:solidFill>
              </a:rPr>
              <a:t>Epoca di composizione: </a:t>
            </a:r>
            <a:r>
              <a:rPr lang="it-IT" dirty="0" smtClean="0"/>
              <a:t>marzo - 28 ottobre 1787</a:t>
            </a:r>
          </a:p>
          <a:p>
            <a:r>
              <a:rPr lang="it-IT" dirty="0" smtClean="0">
                <a:solidFill>
                  <a:srgbClr val="FF0000"/>
                </a:solidFill>
              </a:rPr>
              <a:t>Prima </a:t>
            </a:r>
            <a:r>
              <a:rPr lang="it-IT" dirty="0" err="1" smtClean="0">
                <a:solidFill>
                  <a:srgbClr val="FF0000"/>
                </a:solidFill>
              </a:rPr>
              <a:t>rappr</a:t>
            </a:r>
            <a:r>
              <a:rPr lang="it-IT" dirty="0" smtClean="0"/>
              <a:t>. :29 ottobre 1787</a:t>
            </a:r>
          </a:p>
          <a:p>
            <a:r>
              <a:rPr lang="it-IT" dirty="0" smtClean="0">
                <a:solidFill>
                  <a:srgbClr val="FF0000"/>
                </a:solidFill>
              </a:rPr>
              <a:t>Teatro: </a:t>
            </a:r>
            <a:r>
              <a:rPr lang="it-IT" dirty="0" err="1" smtClean="0"/>
              <a:t>Teatro</a:t>
            </a:r>
            <a:r>
              <a:rPr lang="it-IT" dirty="0" smtClean="0"/>
              <a:t> degli Stati Generali di Praga</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ox(i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ox(i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ox(in)">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ox(in)">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ox(in)">
                                      <p:cBhvr>
                                        <p:cTn id="34" dur="500"/>
                                        <p:tgtEl>
                                          <p:spTgt spid="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box(in)">
                                      <p:cBhvr>
                                        <p:cTn id="39" dur="500"/>
                                        <p:tgtEl>
                                          <p:spTgt spid="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box(in)">
                                      <p:cBhvr>
                                        <p:cTn id="44" dur="500"/>
                                        <p:tgtEl>
                                          <p:spTgt spid="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box(in)">
                                      <p:cBhvr>
                                        <p:cTn id="49" dur="500"/>
                                        <p:tgtEl>
                                          <p:spTgt spid="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Effect transition="in" filter="box(in)">
                                      <p:cBhvr>
                                        <p:cTn id="54" dur="500"/>
                                        <p:tgtEl>
                                          <p:spTgt spid="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animEffect transition="in" filter="box(in)">
                                      <p:cBhvr>
                                        <p:cTn id="59" dur="500"/>
                                        <p:tgtEl>
                                          <p:spTgt spid="7">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heckerboard(across)">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0"/>
            <a:ext cx="8229600" cy="6858000"/>
          </a:xfrm>
        </p:spPr>
        <p:txBody>
          <a:bodyPr>
            <a:normAutofit/>
          </a:bodyPr>
          <a:lstStyle/>
          <a:p>
            <a:pPr>
              <a:buClr>
                <a:schemeClr val="tx1"/>
              </a:buClr>
            </a:pPr>
            <a:r>
              <a:rPr lang="it-IT" sz="3200" dirty="0" smtClean="0"/>
              <a:t>1813 Søren Kierkegaard nasce a Copenaghen, settimo figlio del cinquantaseienne </a:t>
            </a:r>
            <a:r>
              <a:rPr lang="it-IT" sz="3200" dirty="0" err="1" smtClean="0"/>
              <a:t>Micheal</a:t>
            </a:r>
            <a:r>
              <a:rPr lang="it-IT" sz="3200" dirty="0" smtClean="0"/>
              <a:t> </a:t>
            </a:r>
            <a:r>
              <a:rPr lang="it-IT" sz="3200" dirty="0" err="1" smtClean="0"/>
              <a:t>Peredersen</a:t>
            </a:r>
            <a:r>
              <a:rPr lang="it-IT" sz="3200" dirty="0" smtClean="0"/>
              <a:t> </a:t>
            </a:r>
            <a:r>
              <a:rPr lang="it-IT" sz="3200" dirty="0" err="1" smtClean="0"/>
              <a:t>Kierkegaars</a:t>
            </a:r>
            <a:r>
              <a:rPr lang="it-IT" sz="3200" dirty="0" smtClean="0"/>
              <a:t>, ricco commerciante e della sua seconda moglie </a:t>
            </a:r>
            <a:r>
              <a:rPr lang="it-IT" sz="3200" dirty="0" err="1" smtClean="0"/>
              <a:t>Ane</a:t>
            </a:r>
            <a:r>
              <a:rPr lang="it-IT" sz="3200" dirty="0" smtClean="0"/>
              <a:t> </a:t>
            </a:r>
            <a:r>
              <a:rPr lang="it-IT" sz="3200" dirty="0" err="1" smtClean="0"/>
              <a:t>Lund</a:t>
            </a:r>
            <a:endParaRPr lang="it-IT" sz="3200" dirty="0" smtClean="0"/>
          </a:p>
          <a:p>
            <a:pPr>
              <a:buClr>
                <a:schemeClr val="tx1"/>
              </a:buClr>
            </a:pPr>
            <a:r>
              <a:rPr lang="it-IT" sz="3200" dirty="0" smtClean="0"/>
              <a:t>1830 Terminati gli studi liceali si iscrive all’Università di Copenaghen e decide di seguire il corso di teologia.</a:t>
            </a:r>
          </a:p>
          <a:p>
            <a:pPr>
              <a:buClr>
                <a:schemeClr val="tx1"/>
              </a:buClr>
            </a:pPr>
            <a:r>
              <a:rPr lang="it-IT" sz="3200" dirty="0" smtClean="0"/>
              <a:t>1832 Muore a 33 anni una sorella di K.</a:t>
            </a:r>
          </a:p>
          <a:p>
            <a:pPr>
              <a:buClr>
                <a:schemeClr val="tx1"/>
              </a:buClr>
            </a:pPr>
            <a:r>
              <a:rPr lang="it-IT" sz="3200" dirty="0" smtClean="0"/>
              <a:t>1833 Muore a 24 anni un fratello di K.</a:t>
            </a:r>
          </a:p>
          <a:p>
            <a:pPr>
              <a:buClr>
                <a:schemeClr val="tx1"/>
              </a:buClr>
            </a:pPr>
            <a:r>
              <a:rPr lang="it-IT" sz="3200" dirty="0" smtClean="0"/>
              <a:t>1834 Muoiono la madre e una sorella di K. Di 33 anni</a:t>
            </a:r>
          </a:p>
          <a:p>
            <a:pPr>
              <a:buClr>
                <a:schemeClr val="tx1"/>
              </a:buClr>
            </a:pPr>
            <a:r>
              <a:rPr lang="it-IT" sz="3200" dirty="0" smtClean="0"/>
              <a:t>1837 Conosce la sua futura fidanzata Regina </a:t>
            </a:r>
            <a:r>
              <a:rPr lang="it-IT" sz="3200" dirty="0" err="1" smtClean="0"/>
              <a:t>Olsen</a:t>
            </a:r>
            <a:endParaRPr lang="it-IT" sz="3200" dirty="0"/>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Teatro degli Stati Generali di Praga</a:t>
            </a:r>
            <a:endParaRPr lang="it-IT" dirty="0">
              <a:solidFill>
                <a:srgbClr val="FF0000"/>
              </a:solidFill>
            </a:endParaRPr>
          </a:p>
        </p:txBody>
      </p:sp>
      <p:pic>
        <p:nvPicPr>
          <p:cNvPr id="6146" name="Picture 2" descr="http://upload.wikimedia.org/wikipedia/commons/thumb/c/c1/Estates_Theatre%2C_Prague_cropped.jpg/300px-Estates_Theatre%2C_Prague_cropped.jpg"/>
          <p:cNvPicPr>
            <a:picLocks noChangeAspect="1" noChangeArrowheads="1"/>
          </p:cNvPicPr>
          <p:nvPr/>
        </p:nvPicPr>
        <p:blipFill>
          <a:blip r:embed="rId2" cstate="print"/>
          <a:srcRect/>
          <a:stretch>
            <a:fillRect/>
          </a:stretch>
        </p:blipFill>
        <p:spPr bwMode="auto">
          <a:xfrm>
            <a:off x="1763688" y="1700808"/>
            <a:ext cx="5557708" cy="4483218"/>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diamond(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2"/>
          </p:nvPr>
        </p:nvSpPr>
        <p:spPr>
          <a:xfrm>
            <a:off x="323528" y="980728"/>
            <a:ext cx="3960440" cy="5877272"/>
          </a:xfrm>
        </p:spPr>
        <p:txBody>
          <a:bodyPr>
            <a:normAutofit fontScale="92500" lnSpcReduction="20000"/>
          </a:bodyPr>
          <a:lstStyle/>
          <a:p>
            <a:r>
              <a:rPr lang="it-IT" u="sng" dirty="0" smtClean="0">
                <a:solidFill>
                  <a:srgbClr val="FF0000"/>
                </a:solidFill>
              </a:rPr>
              <a:t>Don Giovanni</a:t>
            </a:r>
            <a:r>
              <a:rPr lang="it-IT" u="sng" dirty="0" smtClean="0"/>
              <a:t>, </a:t>
            </a:r>
            <a:r>
              <a:rPr lang="it-IT" dirty="0" smtClean="0"/>
              <a:t>giovane cavaliere estremamente licenzioso</a:t>
            </a:r>
          </a:p>
          <a:p>
            <a:r>
              <a:rPr lang="it-IT" u="sng" dirty="0" err="1" smtClean="0">
                <a:solidFill>
                  <a:srgbClr val="FF0000"/>
                </a:solidFill>
              </a:rPr>
              <a:t>Donn</a:t>
            </a:r>
            <a:r>
              <a:rPr lang="it-IT" u="sng" dirty="0" smtClean="0">
                <a:solidFill>
                  <a:srgbClr val="FF0000"/>
                </a:solidFill>
              </a:rPr>
              <a:t>’ Anna</a:t>
            </a:r>
            <a:r>
              <a:rPr lang="it-IT" dirty="0" smtClean="0"/>
              <a:t>, promessa sposa a Don Ottavio</a:t>
            </a:r>
          </a:p>
          <a:p>
            <a:r>
              <a:rPr lang="it-IT" u="sng" dirty="0" smtClean="0">
                <a:solidFill>
                  <a:srgbClr val="FF0000"/>
                </a:solidFill>
              </a:rPr>
              <a:t>Il commendatore</a:t>
            </a:r>
            <a:r>
              <a:rPr lang="it-IT" dirty="0" smtClean="0"/>
              <a:t>, padre di </a:t>
            </a:r>
            <a:r>
              <a:rPr lang="it-IT" dirty="0" err="1" smtClean="0"/>
              <a:t>donn</a:t>
            </a:r>
            <a:r>
              <a:rPr lang="it-IT" dirty="0" smtClean="0"/>
              <a:t>’ Anna</a:t>
            </a:r>
          </a:p>
          <a:p>
            <a:r>
              <a:rPr lang="it-IT" u="sng" dirty="0" smtClean="0">
                <a:solidFill>
                  <a:srgbClr val="FF0000"/>
                </a:solidFill>
              </a:rPr>
              <a:t>Don Ottavio, </a:t>
            </a:r>
            <a:r>
              <a:rPr lang="it-IT" dirty="0" smtClean="0"/>
              <a:t>fidanzato </a:t>
            </a:r>
          </a:p>
          <a:p>
            <a:r>
              <a:rPr lang="it-IT" u="sng" dirty="0" err="1" smtClean="0">
                <a:solidFill>
                  <a:srgbClr val="FF0000"/>
                </a:solidFill>
              </a:rPr>
              <a:t>Donn</a:t>
            </a:r>
            <a:r>
              <a:rPr lang="it-IT" u="sng" dirty="0" smtClean="0">
                <a:solidFill>
                  <a:srgbClr val="FF0000"/>
                </a:solidFill>
              </a:rPr>
              <a:t>’Elvira</a:t>
            </a:r>
            <a:r>
              <a:rPr lang="it-IT" dirty="0" smtClean="0"/>
              <a:t>, dama di Burgos, abbandonata da Don Giovanni</a:t>
            </a:r>
          </a:p>
          <a:p>
            <a:r>
              <a:rPr lang="it-IT" u="sng" dirty="0" err="1" smtClean="0">
                <a:solidFill>
                  <a:srgbClr val="FF0000"/>
                </a:solidFill>
              </a:rPr>
              <a:t>Leporello</a:t>
            </a:r>
            <a:r>
              <a:rPr lang="it-IT" dirty="0" smtClean="0"/>
              <a:t>,servo di Don Giovanni</a:t>
            </a:r>
          </a:p>
          <a:p>
            <a:r>
              <a:rPr lang="it-IT" u="sng" dirty="0" err="1" smtClean="0">
                <a:solidFill>
                  <a:srgbClr val="FF0000"/>
                </a:solidFill>
              </a:rPr>
              <a:t>Zerlina</a:t>
            </a:r>
            <a:r>
              <a:rPr lang="it-IT" dirty="0" smtClean="0"/>
              <a:t>, contadina promessa sposa a </a:t>
            </a:r>
            <a:r>
              <a:rPr lang="it-IT" dirty="0" err="1" smtClean="0"/>
              <a:t>Masetto</a:t>
            </a:r>
            <a:endParaRPr lang="it-IT" dirty="0" smtClean="0"/>
          </a:p>
          <a:p>
            <a:r>
              <a:rPr lang="it-IT" u="sng" dirty="0" err="1" smtClean="0">
                <a:solidFill>
                  <a:srgbClr val="FF0000"/>
                </a:solidFill>
              </a:rPr>
              <a:t>Masetto</a:t>
            </a:r>
            <a:r>
              <a:rPr lang="it-IT" dirty="0" smtClean="0"/>
              <a:t>, contadino</a:t>
            </a:r>
          </a:p>
        </p:txBody>
      </p:sp>
      <p:sp>
        <p:nvSpPr>
          <p:cNvPr id="5" name="Titolo 4"/>
          <p:cNvSpPr>
            <a:spLocks noGrp="1"/>
          </p:cNvSpPr>
          <p:nvPr>
            <p:ph type="title"/>
          </p:nvPr>
        </p:nvSpPr>
        <p:spPr>
          <a:xfrm>
            <a:off x="467544" y="260648"/>
            <a:ext cx="7992888" cy="836712"/>
          </a:xfrm>
        </p:spPr>
        <p:txBody>
          <a:bodyPr>
            <a:noAutofit/>
          </a:bodyPr>
          <a:lstStyle/>
          <a:p>
            <a:pPr algn="ctr"/>
            <a:r>
              <a:rPr lang="it-IT" sz="8800" dirty="0" smtClean="0">
                <a:solidFill>
                  <a:srgbClr val="FF0000"/>
                </a:solidFill>
              </a:rPr>
              <a:t>Personaggi:</a:t>
            </a:r>
            <a:endParaRPr lang="it-IT" sz="8800" dirty="0">
              <a:solidFill>
                <a:srgbClr val="FF0000"/>
              </a:solidFill>
            </a:endParaRPr>
          </a:p>
        </p:txBody>
      </p:sp>
      <p:sp>
        <p:nvSpPr>
          <p:cNvPr id="12" name="Freccia a destra 11"/>
          <p:cNvSpPr/>
          <p:nvPr/>
        </p:nvSpPr>
        <p:spPr>
          <a:xfrm>
            <a:off x="3779912" y="314096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3923928" y="530120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3851920" y="371703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3923928" y="465313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3779912" y="594928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067944" y="1124744"/>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a:off x="3923928" y="1988840"/>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a:off x="4283968" y="2636912"/>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4788024" y="980728"/>
            <a:ext cx="2520280"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200" b="1" cap="none" spc="0" dirty="0" smtClean="0">
                <a:ln w="11430"/>
                <a:solidFill>
                  <a:srgbClr val="FF0000"/>
                </a:solidFill>
                <a:effectLst>
                  <a:outerShdw blurRad="80000" dist="40000" dir="5040000" algn="tl">
                    <a:srgbClr val="000000">
                      <a:alpha val="30000"/>
                    </a:srgbClr>
                  </a:outerShdw>
                </a:effectLst>
              </a:rPr>
              <a:t>BARITONO</a:t>
            </a:r>
            <a:endParaRPr lang="it-IT" sz="3200" b="1" cap="none" spc="0" dirty="0">
              <a:ln w="11430"/>
              <a:solidFill>
                <a:srgbClr val="FF0000"/>
              </a:solidFill>
              <a:effectLst>
                <a:outerShdw blurRad="80000" dist="40000" dir="5040000" algn="tl">
                  <a:srgbClr val="000000">
                    <a:alpha val="30000"/>
                  </a:srgbClr>
                </a:outerShdw>
              </a:effectLst>
            </a:endParaRPr>
          </a:p>
        </p:txBody>
      </p:sp>
      <p:sp>
        <p:nvSpPr>
          <p:cNvPr id="24" name="Rettangolo 23"/>
          <p:cNvSpPr/>
          <p:nvPr/>
        </p:nvSpPr>
        <p:spPr>
          <a:xfrm>
            <a:off x="4572000" y="1844824"/>
            <a:ext cx="2597315" cy="58477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200" b="1" cap="none" spc="0" dirty="0" smtClean="0">
                <a:ln w="11430"/>
                <a:solidFill>
                  <a:srgbClr val="FF0000"/>
                </a:solidFill>
                <a:effectLst>
                  <a:outerShdw blurRad="80000" dist="40000" dir="5040000" algn="tl">
                    <a:srgbClr val="000000">
                      <a:alpha val="30000"/>
                    </a:srgbClr>
                  </a:outerShdw>
                </a:effectLst>
              </a:rPr>
              <a:t>SOPRANO</a:t>
            </a:r>
            <a:endParaRPr lang="it-IT" sz="3200" b="1" cap="none" spc="0" dirty="0">
              <a:ln w="11430"/>
              <a:solidFill>
                <a:srgbClr val="FF0000"/>
              </a:solidFill>
              <a:effectLst>
                <a:outerShdw blurRad="80000" dist="40000" dir="5040000" algn="tl">
                  <a:srgbClr val="000000">
                    <a:alpha val="30000"/>
                  </a:srgbClr>
                </a:outerShdw>
              </a:effectLst>
            </a:endParaRPr>
          </a:p>
        </p:txBody>
      </p:sp>
      <p:sp>
        <p:nvSpPr>
          <p:cNvPr id="25" name="Rettangolo 24"/>
          <p:cNvSpPr/>
          <p:nvPr/>
        </p:nvSpPr>
        <p:spPr>
          <a:xfrm>
            <a:off x="4932040" y="2420888"/>
            <a:ext cx="1497333"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200" b="1" dirty="0" smtClean="0">
                <a:ln w="11430"/>
                <a:solidFill>
                  <a:srgbClr val="FF0000"/>
                </a:solidFill>
                <a:effectLst>
                  <a:outerShdw blurRad="80000" dist="40000" dir="5040000" algn="tl">
                    <a:srgbClr val="000000">
                      <a:alpha val="30000"/>
                    </a:srgbClr>
                  </a:outerShdw>
                </a:effectLst>
              </a:rPr>
              <a:t>BASSO</a:t>
            </a:r>
            <a:endParaRPr lang="it-IT" sz="3200" b="1" cap="none" spc="0" dirty="0">
              <a:ln w="11430"/>
              <a:solidFill>
                <a:srgbClr val="FF0000"/>
              </a:solidFill>
              <a:effectLst>
                <a:outerShdw blurRad="80000" dist="40000" dir="5040000" algn="tl">
                  <a:srgbClr val="000000">
                    <a:alpha val="30000"/>
                  </a:srgbClr>
                </a:outerShdw>
              </a:effectLst>
            </a:endParaRPr>
          </a:p>
        </p:txBody>
      </p:sp>
      <p:sp>
        <p:nvSpPr>
          <p:cNvPr id="26" name="Rettangolo 25"/>
          <p:cNvSpPr/>
          <p:nvPr/>
        </p:nvSpPr>
        <p:spPr>
          <a:xfrm>
            <a:off x="4427984" y="3068960"/>
            <a:ext cx="1874231"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200" b="1" cap="none" spc="0" dirty="0" smtClean="0">
                <a:ln w="11430"/>
                <a:solidFill>
                  <a:srgbClr val="FF0000"/>
                </a:solidFill>
                <a:effectLst>
                  <a:outerShdw blurRad="80000" dist="40000" dir="5040000" algn="tl">
                    <a:srgbClr val="000000">
                      <a:alpha val="30000"/>
                    </a:srgbClr>
                  </a:outerShdw>
                </a:effectLst>
              </a:rPr>
              <a:t>TENORE</a:t>
            </a:r>
            <a:endParaRPr lang="it-IT" sz="3200" b="1" cap="none" spc="0" dirty="0">
              <a:ln w="11430"/>
              <a:solidFill>
                <a:srgbClr val="FF0000"/>
              </a:solidFill>
              <a:effectLst>
                <a:outerShdw blurRad="80000" dist="40000" dir="5040000" algn="tl">
                  <a:srgbClr val="000000">
                    <a:alpha val="30000"/>
                  </a:srgbClr>
                </a:outerShdw>
              </a:effectLst>
            </a:endParaRPr>
          </a:p>
        </p:txBody>
      </p:sp>
      <p:sp>
        <p:nvSpPr>
          <p:cNvPr id="27" name="Rettangolo 26"/>
          <p:cNvSpPr/>
          <p:nvPr/>
        </p:nvSpPr>
        <p:spPr>
          <a:xfrm>
            <a:off x="4572000" y="4509120"/>
            <a:ext cx="3288657" cy="584775"/>
          </a:xfrm>
          <a:prstGeom prst="rect">
            <a:avLst/>
          </a:prstGeom>
        </p:spPr>
        <p:txBody>
          <a:bodyPr wrap="none">
            <a:spAutoFit/>
          </a:bodyPr>
          <a:lstStyle/>
          <a:p>
            <a:pPr algn="ctr"/>
            <a:r>
              <a:rPr lang="it-IT" sz="3200" b="1" dirty="0" smtClean="0">
                <a:ln w="11430"/>
                <a:solidFill>
                  <a:srgbClr val="FF0000"/>
                </a:solidFill>
                <a:effectLst>
                  <a:outerShdw blurRad="80000" dist="40000" dir="5040000" algn="tl">
                    <a:srgbClr val="000000">
                      <a:alpha val="30000"/>
                    </a:srgbClr>
                  </a:outerShdw>
                </a:effectLst>
              </a:rPr>
              <a:t>BASSO</a:t>
            </a:r>
            <a:r>
              <a:rPr lang="it-IT" b="1" dirty="0" smtClean="0">
                <a:ln w="11430"/>
                <a:solidFill>
                  <a:srgbClr val="FF0000"/>
                </a:solidFill>
                <a:effectLst>
                  <a:outerShdw blurRad="80000" dist="40000" dir="5040000" algn="tl">
                    <a:srgbClr val="000000">
                      <a:alpha val="30000"/>
                    </a:srgbClr>
                  </a:outerShdw>
                </a:effectLst>
              </a:rPr>
              <a:t> </a:t>
            </a:r>
            <a:r>
              <a:rPr lang="it-IT" sz="3200" b="1" dirty="0" smtClean="0">
                <a:ln w="11430"/>
                <a:solidFill>
                  <a:srgbClr val="FF0000"/>
                </a:solidFill>
                <a:effectLst>
                  <a:outerShdw blurRad="80000" dist="40000" dir="5040000" algn="tl">
                    <a:srgbClr val="000000">
                      <a:alpha val="30000"/>
                    </a:srgbClr>
                  </a:outerShdw>
                </a:effectLst>
              </a:rPr>
              <a:t>COMICO</a:t>
            </a:r>
            <a:endParaRPr lang="it-IT" sz="3200" b="1" dirty="0">
              <a:ln w="11430"/>
              <a:solidFill>
                <a:srgbClr val="FF0000"/>
              </a:solidFill>
              <a:effectLst>
                <a:outerShdw blurRad="80000" dist="40000" dir="5040000" algn="tl">
                  <a:srgbClr val="000000">
                    <a:alpha val="30000"/>
                  </a:srgbClr>
                </a:outerShdw>
              </a:effectLst>
            </a:endParaRPr>
          </a:p>
        </p:txBody>
      </p:sp>
      <p:sp>
        <p:nvSpPr>
          <p:cNvPr id="28" name="Rettangolo 27"/>
          <p:cNvSpPr/>
          <p:nvPr/>
        </p:nvSpPr>
        <p:spPr>
          <a:xfrm>
            <a:off x="4499992" y="3573016"/>
            <a:ext cx="2210670" cy="584775"/>
          </a:xfrm>
          <a:prstGeom prst="rect">
            <a:avLst/>
          </a:prstGeom>
        </p:spPr>
        <p:txBody>
          <a:bodyPr wrap="none">
            <a:spAutoFit/>
          </a:bodyPr>
          <a:lstStyle/>
          <a:p>
            <a:pPr algn="ctr"/>
            <a:r>
              <a:rPr lang="it-IT" sz="3200" b="1" dirty="0" smtClean="0">
                <a:ln w="11430"/>
                <a:solidFill>
                  <a:srgbClr val="FF0000"/>
                </a:solidFill>
                <a:effectLst>
                  <a:outerShdw blurRad="80000" dist="40000" dir="5040000" algn="tl">
                    <a:srgbClr val="000000">
                      <a:alpha val="30000"/>
                    </a:srgbClr>
                  </a:outerShdw>
                </a:effectLst>
              </a:rPr>
              <a:t>SOPRANO</a:t>
            </a:r>
            <a:endParaRPr lang="it-IT" sz="3200" b="1" dirty="0">
              <a:ln w="11430"/>
              <a:solidFill>
                <a:srgbClr val="FF0000"/>
              </a:solidFill>
              <a:effectLst>
                <a:outerShdw blurRad="80000" dist="40000" dir="5040000" algn="tl">
                  <a:srgbClr val="000000">
                    <a:alpha val="30000"/>
                  </a:srgbClr>
                </a:outerShdw>
              </a:effectLst>
            </a:endParaRPr>
          </a:p>
        </p:txBody>
      </p:sp>
      <p:sp>
        <p:nvSpPr>
          <p:cNvPr id="29" name="Rettangolo 28"/>
          <p:cNvSpPr/>
          <p:nvPr/>
        </p:nvSpPr>
        <p:spPr>
          <a:xfrm>
            <a:off x="4572000" y="5157192"/>
            <a:ext cx="2210670" cy="584775"/>
          </a:xfrm>
          <a:prstGeom prst="rect">
            <a:avLst/>
          </a:prstGeom>
        </p:spPr>
        <p:txBody>
          <a:bodyPr wrap="none">
            <a:spAutoFit/>
          </a:bodyPr>
          <a:lstStyle/>
          <a:p>
            <a:pPr algn="ctr"/>
            <a:r>
              <a:rPr lang="it-IT" sz="3200" b="1" dirty="0" smtClean="0">
                <a:ln w="11430"/>
                <a:solidFill>
                  <a:srgbClr val="FF0000"/>
                </a:solidFill>
                <a:effectLst>
                  <a:outerShdw blurRad="80000" dist="40000" dir="5040000" algn="tl">
                    <a:srgbClr val="000000">
                      <a:alpha val="30000"/>
                    </a:srgbClr>
                  </a:outerShdw>
                </a:effectLst>
              </a:rPr>
              <a:t>SOPRANO</a:t>
            </a:r>
            <a:endParaRPr lang="it-IT" sz="3200" b="1" dirty="0">
              <a:ln w="11430"/>
              <a:solidFill>
                <a:srgbClr val="FF0000"/>
              </a:solidFill>
              <a:effectLst>
                <a:outerShdw blurRad="80000" dist="40000" dir="5040000" algn="tl">
                  <a:srgbClr val="000000">
                    <a:alpha val="30000"/>
                  </a:srgbClr>
                </a:outerShdw>
              </a:effectLst>
            </a:endParaRPr>
          </a:p>
        </p:txBody>
      </p:sp>
      <p:sp>
        <p:nvSpPr>
          <p:cNvPr id="30" name="Rettangolo 29"/>
          <p:cNvSpPr/>
          <p:nvPr/>
        </p:nvSpPr>
        <p:spPr>
          <a:xfrm>
            <a:off x="4427984" y="5805264"/>
            <a:ext cx="3331938" cy="584775"/>
          </a:xfrm>
          <a:prstGeom prst="rect">
            <a:avLst/>
          </a:prstGeom>
        </p:spPr>
        <p:txBody>
          <a:bodyPr wrap="none">
            <a:spAutoFit/>
          </a:bodyPr>
          <a:lstStyle/>
          <a:p>
            <a:pPr algn="ctr"/>
            <a:r>
              <a:rPr lang="it-IT" sz="3200" b="1" dirty="0" smtClean="0">
                <a:ln w="11430"/>
                <a:solidFill>
                  <a:srgbClr val="FF0000"/>
                </a:solidFill>
                <a:effectLst>
                  <a:outerShdw blurRad="80000" dist="40000" dir="5040000" algn="tl">
                    <a:srgbClr val="000000">
                      <a:alpha val="30000"/>
                    </a:srgbClr>
                  </a:outerShdw>
                </a:effectLst>
              </a:rPr>
              <a:t>BASSO COMICO</a:t>
            </a:r>
            <a:endParaRPr lang="it-IT" sz="3200" b="1" dirty="0">
              <a:ln w="11430"/>
              <a:solidFill>
                <a:srgbClr val="FF0000"/>
              </a:solidFill>
              <a:effectLst>
                <a:outerShdw blurRad="80000" dist="40000" dir="5040000" algn="tl">
                  <a:srgbClr val="000000">
                    <a:alpha val="3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ppt_w*0.70"/>
                                          </p:val>
                                        </p:tav>
                                        <p:tav tm="100000">
                                          <p:val>
                                            <p:strVal val="#ppt_w"/>
                                          </p:val>
                                        </p:tav>
                                      </p:tavLst>
                                    </p:anim>
                                    <p:anim calcmode="lin" valueType="num">
                                      <p:cBhvr>
                                        <p:cTn id="29" dur="1000" fill="hold"/>
                                        <p:tgtEl>
                                          <p:spTgt spid="24"/>
                                        </p:tgtEl>
                                        <p:attrNameLst>
                                          <p:attrName>ppt_h</p:attrName>
                                        </p:attrNameLst>
                                      </p:cBhvr>
                                      <p:tavLst>
                                        <p:tav tm="0">
                                          <p:val>
                                            <p:strVal val="#ppt_h"/>
                                          </p:val>
                                        </p:tav>
                                        <p:tav tm="100000">
                                          <p:val>
                                            <p:strVal val="#ppt_h"/>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p:cTn id="49"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0.70"/>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 calcmode="lin" valueType="num">
                                      <p:cBhvr>
                                        <p:cTn id="63"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64"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65" dur="1000"/>
                                        <p:tgtEl>
                                          <p:spTgt spid="6">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1000" fill="hold"/>
                                        <p:tgtEl>
                                          <p:spTgt spid="28"/>
                                        </p:tgtEl>
                                        <p:attrNameLst>
                                          <p:attrName>ppt_w</p:attrName>
                                        </p:attrNameLst>
                                      </p:cBhvr>
                                      <p:tavLst>
                                        <p:tav tm="0">
                                          <p:val>
                                            <p:strVal val="#ppt_w*0.70"/>
                                          </p:val>
                                        </p:tav>
                                        <p:tav tm="100000">
                                          <p:val>
                                            <p:strVal val="#ppt_w"/>
                                          </p:val>
                                        </p:tav>
                                      </p:tavLst>
                                    </p:anim>
                                    <p:anim calcmode="lin" valueType="num">
                                      <p:cBhvr>
                                        <p:cTn id="71" dur="1000" fill="hold"/>
                                        <p:tgtEl>
                                          <p:spTgt spid="28"/>
                                        </p:tgtEl>
                                        <p:attrNameLst>
                                          <p:attrName>ppt_h</p:attrName>
                                        </p:attrNameLst>
                                      </p:cBhvr>
                                      <p:tavLst>
                                        <p:tav tm="0">
                                          <p:val>
                                            <p:strVal val="#ppt_h"/>
                                          </p:val>
                                        </p:tav>
                                        <p:tav tm="100000">
                                          <p:val>
                                            <p:strVal val="#ppt_h"/>
                                          </p:val>
                                        </p:tav>
                                      </p:tavLst>
                                    </p:anim>
                                    <p:animEffect transition="in" filter="fade">
                                      <p:cBhvr>
                                        <p:cTn id="72" dur="1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 calcmode="lin" valueType="num">
                                      <p:cBhvr>
                                        <p:cTn id="77"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78"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79" dur="1000"/>
                                        <p:tgtEl>
                                          <p:spTgt spid="6">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strVal val="#ppt_w*0.70"/>
                                          </p:val>
                                        </p:tav>
                                        <p:tav tm="100000">
                                          <p:val>
                                            <p:strVal val="#ppt_w"/>
                                          </p:val>
                                        </p:tav>
                                      </p:tavLst>
                                    </p:anim>
                                    <p:anim calcmode="lin" valueType="num">
                                      <p:cBhvr>
                                        <p:cTn id="85" dur="1000" fill="hold"/>
                                        <p:tgtEl>
                                          <p:spTgt spid="27"/>
                                        </p:tgtEl>
                                        <p:attrNameLst>
                                          <p:attrName>ppt_h</p:attrName>
                                        </p:attrNameLst>
                                      </p:cBhvr>
                                      <p:tavLst>
                                        <p:tav tm="0">
                                          <p:val>
                                            <p:strVal val="#ppt_h"/>
                                          </p:val>
                                        </p:tav>
                                        <p:tav tm="100000">
                                          <p:val>
                                            <p:strVal val="#ppt_h"/>
                                          </p:val>
                                        </p:tav>
                                      </p:tavLst>
                                    </p:anim>
                                    <p:animEffect transition="in" filter="fade">
                                      <p:cBhvr>
                                        <p:cTn id="86" dur="1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 calcmode="lin" valueType="num">
                                      <p:cBhvr>
                                        <p:cTn id="91"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92"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93" dur="1000"/>
                                        <p:tgtEl>
                                          <p:spTgt spid="6">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ppt_w</p:attrName>
                                        </p:attrNameLst>
                                      </p:cBhvr>
                                      <p:tavLst>
                                        <p:tav tm="0">
                                          <p:val>
                                            <p:strVal val="#ppt_w*0.70"/>
                                          </p:val>
                                        </p:tav>
                                        <p:tav tm="100000">
                                          <p:val>
                                            <p:strVal val="#ppt_w"/>
                                          </p:val>
                                        </p:tav>
                                      </p:tavLst>
                                    </p:anim>
                                    <p:anim calcmode="lin" valueType="num">
                                      <p:cBhvr>
                                        <p:cTn id="99" dur="1000" fill="hold"/>
                                        <p:tgtEl>
                                          <p:spTgt spid="29"/>
                                        </p:tgtEl>
                                        <p:attrNameLst>
                                          <p:attrName>ppt_h</p:attrName>
                                        </p:attrNameLst>
                                      </p:cBhvr>
                                      <p:tavLst>
                                        <p:tav tm="0">
                                          <p:val>
                                            <p:strVal val="#ppt_h"/>
                                          </p:val>
                                        </p:tav>
                                        <p:tav tm="100000">
                                          <p:val>
                                            <p:strVal val="#ppt_h"/>
                                          </p:val>
                                        </p:tav>
                                      </p:tavLst>
                                    </p:anim>
                                    <p:animEffect transition="in" filter="fade">
                                      <p:cBhvr>
                                        <p:cTn id="100" dur="10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6">
                                            <p:txEl>
                                              <p:pRg st="7" end="7"/>
                                            </p:txEl>
                                          </p:spTgt>
                                        </p:tgtEl>
                                        <p:attrNameLst>
                                          <p:attrName>style.visibility</p:attrName>
                                        </p:attrNameLst>
                                      </p:cBhvr>
                                      <p:to>
                                        <p:strVal val="visible"/>
                                      </p:to>
                                    </p:set>
                                    <p:anim calcmode="lin" valueType="num">
                                      <p:cBhvr>
                                        <p:cTn id="105"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106"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107" dur="1000"/>
                                        <p:tgtEl>
                                          <p:spTgt spid="6">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1000" fill="hold"/>
                                        <p:tgtEl>
                                          <p:spTgt spid="30"/>
                                        </p:tgtEl>
                                        <p:attrNameLst>
                                          <p:attrName>ppt_w</p:attrName>
                                        </p:attrNameLst>
                                      </p:cBhvr>
                                      <p:tavLst>
                                        <p:tav tm="0">
                                          <p:val>
                                            <p:strVal val="#ppt_w*0.70"/>
                                          </p:val>
                                        </p:tav>
                                        <p:tav tm="100000">
                                          <p:val>
                                            <p:strVal val="#ppt_w"/>
                                          </p:val>
                                        </p:tav>
                                      </p:tavLst>
                                    </p:anim>
                                    <p:anim calcmode="lin" valueType="num">
                                      <p:cBhvr>
                                        <p:cTn id="113" dur="1000" fill="hold"/>
                                        <p:tgtEl>
                                          <p:spTgt spid="30"/>
                                        </p:tgtEl>
                                        <p:attrNameLst>
                                          <p:attrName>ppt_h</p:attrName>
                                        </p:attrNameLst>
                                      </p:cBhvr>
                                      <p:tavLst>
                                        <p:tav tm="0">
                                          <p:val>
                                            <p:strVal val="#ppt_h"/>
                                          </p:val>
                                        </p:tav>
                                        <p:tav tm="100000">
                                          <p:val>
                                            <p:strVal val="#ppt_h"/>
                                          </p:val>
                                        </p:tav>
                                      </p:tavLst>
                                    </p:anim>
                                    <p:animEffect transition="in" filter="fade">
                                      <p:cBhvr>
                                        <p:cTn id="11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3" grpId="0"/>
      <p:bldP spid="24" grpId="0"/>
      <p:bldP spid="25" grpId="0"/>
      <p:bldP spid="26" grpId="0"/>
      <p:bldP spid="27" grpId="0"/>
      <p:bldP spid="28" grpId="0"/>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152400"/>
            <a:ext cx="8229600" cy="612304"/>
          </a:xfrm>
        </p:spPr>
        <p:txBody>
          <a:bodyPr>
            <a:noAutofit/>
          </a:bodyPr>
          <a:lstStyle/>
          <a:p>
            <a:pPr algn="ctr"/>
            <a:r>
              <a:rPr lang="it-IT" sz="4400" dirty="0" smtClean="0">
                <a:solidFill>
                  <a:srgbClr val="FF0000"/>
                </a:solidFill>
              </a:rPr>
              <a:t>Atto primo:</a:t>
            </a:r>
            <a:endParaRPr lang="it-IT" sz="4400" dirty="0">
              <a:solidFill>
                <a:srgbClr val="FF0000"/>
              </a:solidFill>
            </a:endParaRPr>
          </a:p>
        </p:txBody>
      </p:sp>
      <p:sp>
        <p:nvSpPr>
          <p:cNvPr id="14" name="Segnaposto contenuto 13"/>
          <p:cNvSpPr>
            <a:spLocks noGrp="1"/>
          </p:cNvSpPr>
          <p:nvPr>
            <p:ph sz="half" idx="1"/>
          </p:nvPr>
        </p:nvSpPr>
        <p:spPr>
          <a:xfrm>
            <a:off x="467544" y="764704"/>
            <a:ext cx="8147248" cy="1544960"/>
          </a:xfrm>
        </p:spPr>
        <p:txBody>
          <a:bodyPr>
            <a:noAutofit/>
          </a:bodyPr>
          <a:lstStyle/>
          <a:p>
            <a:pPr fontAlgn="base"/>
            <a:r>
              <a:rPr lang="it-IT" sz="2000" dirty="0" smtClean="0"/>
              <a:t>Nel giardino notturno, </a:t>
            </a:r>
            <a:r>
              <a:rPr lang="it-IT" sz="2000" dirty="0" err="1" smtClean="0"/>
              <a:t>Leporello</a:t>
            </a:r>
            <a:r>
              <a:rPr lang="it-IT" sz="2000" dirty="0" smtClean="0"/>
              <a:t>, servitore di Don Giovanni, fa la sentinella davanti al palazzo del Commendatore, lamentandosi della sua condizione, racconta come il suo padrone stia allo stesso tempo portando a conclusione una delle sue avventure amorose. Subito arriva Donna Anna che sta inseguendo un uomo che si era presentato col volto coperto. Mentre cerca di scoprire la sua identità, si accorge dell’arrivo del padre e scappa. Il Commendatore è anziano ma sfida ugualmente l’ignoto aggressore , rimanendone ferito a morte. </a:t>
            </a:r>
            <a:endParaRPr lang="it-IT" sz="2000" dirty="0"/>
          </a:p>
        </p:txBody>
      </p:sp>
      <p:sp>
        <p:nvSpPr>
          <p:cNvPr id="7" name="Segnaposto contenuto 6"/>
          <p:cNvSpPr>
            <a:spLocks noGrp="1"/>
          </p:cNvSpPr>
          <p:nvPr>
            <p:ph sz="half" idx="2"/>
          </p:nvPr>
        </p:nvSpPr>
        <p:spPr>
          <a:xfrm>
            <a:off x="467544" y="3356992"/>
            <a:ext cx="4059936" cy="4572000"/>
          </a:xfrm>
        </p:spPr>
        <p:txBody>
          <a:bodyPr>
            <a:normAutofit/>
          </a:bodyPr>
          <a:lstStyle/>
          <a:p>
            <a:r>
              <a:rPr lang="it-IT" sz="2000" dirty="0" smtClean="0"/>
              <a:t>Qui il tema di Anna </a:t>
            </a:r>
            <a:r>
              <a:rPr lang="it-IT" sz="2000" i="1" dirty="0" smtClean="0"/>
              <a:t>Come furia disperata</a:t>
            </a:r>
            <a:r>
              <a:rPr lang="it-IT" sz="2000" dirty="0" smtClean="0"/>
              <a:t> assembla, da un lato, il suo dolore per la morte del padre sopraggiunta proprio per mano del suo seduttore e, dall’altro, il suo amore verso di lui. Per </a:t>
            </a:r>
            <a:r>
              <a:rPr lang="it-IT" sz="2000" u="sng" dirty="0" smtClean="0"/>
              <a:t>Mozart</a:t>
            </a:r>
            <a:r>
              <a:rPr lang="it-IT" sz="2000" dirty="0" smtClean="0"/>
              <a:t>, la Morte è carica di seduzione ed è posizionata a questo punto del dramma per tracciarne le linee principali.</a:t>
            </a:r>
          </a:p>
          <a:p>
            <a:endParaRPr lang="it-IT" dirty="0"/>
          </a:p>
        </p:txBody>
      </p:sp>
      <p:sp>
        <p:nvSpPr>
          <p:cNvPr id="4098" name="AutoShape 2" descr="data:image/jpeg;base64,/9j/4AAQSkZJRgABAQAAAQABAAD/2wCEAAkGBhASEBUUEhQVFRQUFRQUFBQUFBQUFBQUFBQVFBQVFBQYHCYeFxkjGhQUHy8gIycpLCwsFR4xNTAqNSYrLCkBCQoKDgwOGg8PGikkHx8sKSwpKSwsKSwsKS8sLCwpKSwsKSwpLCwsLCkpKSwsLCwsKSkpKSksLCwsLCwpKSwsKf/AABEIALgBEQMBIgACEQEDEQH/xAAcAAACAgMBAQAAAAAAAAAAAAAAAQMFAgQGBwj/xAA9EAABAwIDBQYEAwYGAwAAAAABAAIRAyEEEjEFQVFhcQYTIoGRoTKxwfBCctEHI1Ji4fEUM3OCssJDU6L/xAAZAQEAAwEBAAAAAAAAAAAAAAAAAQMEAgX/xAAnEQACAgICAgICAQUAAAAAAAAAAQIRAyESMQRBMlEiYXETFEKBwf/aAAwDAQACEQMRAD8A8WLViWrYcxYOCEEZCwIU+VROagMCE2hBHRZNCAjKSycEoQkAmmAhCBJLJCAxKYQiUAJQhNAJCcIQCTQhSAQhCASE0lABCE0AoTQiFIBJNCASE0lABCAhACEIQFg8KJyle7ko0AyFG9oUkJZEBFCFmQsSFII4ShSQlCAjITCyITFM8FAIoQsi07wkgFCE0KQJCEIAQhCAEIQEAQpXYd+9pHUQii2SttyhssjCyBuzqhbmgR1G65sN8XjhdROoEBTF5BKylRZPBGmhSVqUdCsF0VtUJCaSEAhJNACEIQAkmhAJCEKAWj2qBwWw9QvUgzpsTLE6azJQGs8LDKpXrAoCNwQ1vksnBANiFDJRPTrACzRwzOm3QKVmKAEuMm8akXMq77JdlHYuX1HQwWFhLuMcAOa7XH9gsMaMMHiAs4nU8wqJTSdGqOJtWeVVcS50k332uI3rUrU4PI6Ky25gDQqFpEGxiIgyq17yRBVkX7RTNVpkSITQrCoSIQhAJCEIAWdKlmKwW2whohQzuMbZIxgCT3LB1ZdJ2d2ZTAFSo3OTo20CdIm08yqpS47ZqhHl+KOagu0BPQT8lNUwlRol9N7RxcxwHqQvV9lbSbOQhoO4MdO7Q2EKo2ptEPc5oLMps1pBlwGt5+iq/rfou/t0vZ54H2hQVKUaKXH0O7qOA0kx+ihFUrQv0YpNdMjQiE4XZSYoWRCUIBIQmgEhEICAIQmmgLRzVCWrYcFEUA26LIqNZtQETgsCpagUSASTjY2vqmUpQk7Hsl2ofQpsZ3Je2CZbJIub5Y+q6fa/aPE0y0U6IIcAc7ictxIAA1MX1XM9nMbTZhJcBLM2UwJAJJtx6K+w/abDudlaWvbAguAy2AAud+7TisMvl0enjVxWyr2nsw4ik6pXa0OAOR7ZBsDYgkyJXJY3s7VpUBWfaXhsX0LS4HmvQNs7Tp1KTjoMpAFtRYgBcl2n2+a1KlRDS1tINLi4yXuDcoI4Ngn7CnG5XRzmjGrfZypSTISW080AhNJAJJZJIBLLOkhCSfBsD6jWnRxA1jW2u5dps1rWONN0wI1s6D08wuECvMDtpznNz3c1sZry4A/i8iqMsHLo04Mqj2dxjHUqDWlrTcjNlE+u7iosHjqbwQWkXhrnBvi4Te1uPBauCxoqnwmQMvhsSZknX6LX2pj2UzngzbK3MYkGZIWTi3r2enzSV+jm+0rwXAbwXk9C4R8iqeVs7QqlziTvE+5WsFvgqSR42SXKTYIlCIXZWCSyhIhAIoTCRQAiEJoBISTQFw4KJ62Xha7wgIwVI1RtCzagMahUZUj1EUAiksiFPs/Ztau/JRY57juaJjm46NHMwEBt7JacpLge6zhubTLULXRHl8wuroii5gp5KheBGYd4yOJJnKPJWB7FVGbOOHeQasmoMswHE03AX1IBe2d9tYC5Stia7QGZjcADjB4LLk29HoYXxjskxjRUq91RsxsyRumJ+S6PYuwWOc81KbKjPCIcM18o8JGrSQCQRrB3hQdndjZGZnTmvIj35ro+zzD3wbuf4XA8PiHoQCOnMqq90i1xtNs8v7Z9nDhMS5rWnunAPpugkAHVubkQRe8RxXPhfSNbBOa5sXY8Q4bw4aGOlj+ULUxfYTCVgXdxTLt4LAHT+YQVrjPWzA4fR89IXoP7QewdLDYduIoNLWh+SoyXO+L4XDMSRBGU9Wrz5dp2VNUJJMpKSAhCEQgMmUyTAuVYNwPd3cZO8DQDQ33rX2a4Cq2dD4fUQrjEFopGb5YBHKdPRUZJtNJGvBjjKLkzSyVabrCbWPI70Yh9WofFJjW2gCvMBtykxt2kgfBIBtuaTNlidtHEV6bQwMZmsxty50HLmPX0XHJ/Ra8UUu/9Fc/BS0Me2Df8zeA+VlV1NnuDstieRCvW1g9xj4gSCJmIMGDvHNVeAJNUu6n1KjHOSsjLCMuNeyF2x6w/B/8ATf1Wq5hBgiCNy6V1UugbpUdWi10jdERxPJI+Q/8AJES8VV+LOehYlZuaQYOo1WC2GEQQnCEAk0AIUAEIQpBaveonuTcsCoAMKkCiCkDrIAc1KjhnvcGsa5zjo1oLiegCHPXo/wCzTAGnSNaPFVMD/TaYieZk+TVDdExVs1ezX7JqtQh2KORuvdMMvPJz9G+UnmF6jsfYdHDs7umxrGgyA1sTwLjq53Myt3D1AQCN6lLhNtQqnKy9JI0K+DLqk3sJndrbzsFzm1dhUqR7zIMjiSDA8JP4T9F2brBa9XDtLYddjjBbG51vWTPkuHGyyE3FnEVniLDluWxsUkYhgixOv+0qTamy+5qRu+K9g5s7uY3hLYYDsRTjTMY3k+FxXCWzVKScdHRhroI4ZXg8CZ+o91IKkiRZ24jjwKyNTI8E6EQq/EbXw9MvNSoxoEkjMJBF3Nyi8xBhWvRiItuYNuIwz6VQWfIMWNxrG69+oXzpisM6m9zHfExxa7q0wV9A4DbQxOY0BGUxFWWuIIs4Mg2ImCSNF5V+0zZXd4ltUCBWaZ/PTOV3q0sPquoM4mtWcaUQgoVpSC29mYHvagaTlEEkxMAcusLUhXnZun8TubB8/wCiqyy4wbRbhgpzSZZ4LBtZThrYN/EYk3sT6dFrY6n4DMSXA25wFYupeKd+n1sd2vstLaEERxIH1K86EnKR68oqMGqKjB120+8aWBxc0taSJLDm1H+2Vlhca6mSREluUcW5okj+aJHmsMTTh88RHmlhKMyfT3uvQ1Vnl/lbgjawuGaGOcbOAJkazGg5LLYlEHNYH4ReYEk3MXi25Mghj/y/0S2YIa7qPkqJN1J/waoxXKKX0zefS5RxHDzTbSbz/ssnVGl1pi1zAJ0kkAkcd6xeQOXErK76NiqrKXa+Eg5xoTB67vb5KuXR1G94wgwJ06zYrnnNXo4Jco0/R5Xkw4ytezFOEkwrzKIJhBCSAcIRKEBuByRcguCic7kuSTMFSBRByzlSBEr2zsRSacJRECDSbPm0A+5XiTyvdux7A2mxv8LGD0aFzMsxlzs+rFN7HG9MkSd41BPlHorIvGvGL8t3VVdcZK86tqjKR/MLieuiww2M7seP/KzESJ/dGd/8htB3dNKS4vCoa9hoSCbxcjnxhZDXrf8ARZA36KSCDa+zWYmiWkifiY7WHcbbjvXG9mqZp49lN852mpIO7wO05aLtK9TwkssTc8CeY489eqpaODz42lWjK5oe1wO8FpDSDvvaefJGdRlSaOhxIbYH7j7HqvOO3eDqms19F7i5viFOT4TB/eN57o69F2uPxOYkjTQdAdfMz7LnsTig3GUifxQy/F2YBJbIjpm1svZznMpV3QKrGFjyCMtRg+EvbuOhjcR0XNftB2R3+ErEDx4d3fD8kDOPRxP+1egUXjQCJM7vdULqgdUrfwkx1GXKfLVFoPZ89pK47UbBOErlmrHeKk7WWTEE/wAQ0PrvVOVcZnoF1WBo93QaNHEBxHGTm+UBc5gaGeo1u4m/QXPsCutq33aXFoWTypdRN3hwtuRjXdv589eI3X58FqYpxt5qatUEaTIG8iCCDMb7SPPktfFv0tuI+Sz41tGzJ0zSrsk+SlptjlooaRl3X5LdpYNzjJs33PQLRJ0tmaMbdogxNWWmN8LLAn92RxPyAWy7As0OnX9FNSoU2iAPW6qlkjxpF0cclLkzWZ8Qid0yIveRzsBfms6rSTYabkOrAbvNNz2m4MnqVW2Wr6sia6CqXGMio7qT63+quXOJv6yqbH1JqO5QPQQtXj/IxeX8V/JruCRTSK2HnGQ0WKYKCgBCUJKQbErAoBRK5JMmFSKFpWYKAb3L3nsj8mtHo0LwRwXv/ZRmVk6zv9guJlmMs8e2YI0DgeYvfyWtRqfvH0yIa5o4wSJFp10Vji6BcJaLj3HBc5jsSW4ynrBpmJ/MCPeVS9FyLHZ20DROR/8Al6B3/r5H+T5dNL+nx4/dlz1R155rapYg0ACb0Trv7knf/p8vw7rWUg2axLajpu0x5SpHvkBgtOp3gb44GJ9lHtLFtZD5GUwHHcQdDPpdYB4HjjMIPGBbeVJBHijeNOA4ALmu1zCMj26sIcOrfEPkr3FOJLSTrYKq22WubAvBHv8A2UM6R0NCqCzONC3MOkSqfZGzXVpLpDd7QcrndTqPpz3YbHxhOBIJhzQaX/QR5EKw7POik0eK9xB15nj5qOyOjgf2pdnKVPDB9MEFlWXB5e5wa8ZfC526cvtwXlZXvP7R6oqYSrTvJaS0bw5txYkiCJFoXg7ldHqimfZv7CMVZ4Ndrz8P1V+cQSb+UQPZczswTVbu+L/iSrynWaOfTRZPIjcrN/iS/Cv2Z12mLAmPu55rcbsSpWa1wLWtOpcbzyaJJUuzXZ3NG4zPkr+o9jCSTDW3dugcOv3vVMGzVJJmlsvspSbvLnG2b4Y/K0aecqo2jSdSqmm+51aRo4fQjguvpVXuB7tgbwc+0dGi/wAlzfaDYNQA1GTUqj4pOrd5Zw10XVKXZz8Voq3FMU7aqmftV4cWu8JBggt0O+VLS2pfxPHTKP1UvDJHC8mDdG7UF1HIH8p5aLXftFhm6gdtUDST7KVjkcyyx+yyzCJXPVHS4niSfVbNTFueOA5LWcFqw4+NsxeRl5tIwlBTKSvMwITASQCTQhASApErEIJUAyCzaVECsg5AZFfQWyaFENZTdXBdkaA2nUbLoaJOvXRfPmZe0dk+6a1jiBFVofmkAmRZo3quZbjOmFfuXEAvI1sRV8nNnMDzEqr2l+8qsfEEZhERAgag8wPVdGGgiGQ0W+CJ9VpVMIQ8ucSQQGguMkXm537vRUuy9Fe2taCrvAkPp8iI/uqStR1hbGzK5bp6KUzlmYwvd5mEZqJtB/8AGT/0n06G2vSNTCO3uoO0nVoPzCtcTXcKghkhw8R3G+/yUezcY12ek5shpIEiQR9lSCd+GpVwHF190H3jiqjaWyO7abzJBHEnnwAstzFbNDCDTdDSePwmDYQsKvaRtGziHgazuXRBRmgWzBtUeHRuDmCCPO3os27YqU6bWsDRAjM4FwsIs0EepPosa/bGjiX9zRpWHjfU3CLQI1JmJ6qtxeIAOXMBALnOJs0GdfOw6KmTp6NOKHLbNDtJthz6FUVID2szBzZAe3QmCSQ4Ei0mZB4geVldn2lxQyPkwSwNbxOZ7Hf8WknquNV+JtxtmXyElKkFMkEHgrihWEeHeFTytzBYrKIcDl3Hh/RRlhyRGGfF7LHvi7wg3E+31WFPaL2gHOXBr82Qhwl40Di4eeqjqVmBvgOu/p9+ygguIuSeZVUI6NE57O02R2lNZuWC2o0gtGoqDePc+xW8zaYcWgD45NOeLbPYfXQ8+C8+/wAQ9rxBhzXSCNx5K4dt/M05mDPLXse0kZXtPicQdZFo5lQ8ZZDNa2aG3tmtp1XnUOOYa6OEz628lT/4RxmIiT7LpNsYs1XMflLA1vhAIMEmXGYm86blWuqayBPLfz/srU2kZ5xi5a6DB7Ia5oJJvuHvdbrdlUheAeRJzDS5GkGfYqLAPJloPw3G+x/r81O6o8C7ZH8rh8jCzylK2rNUIQ4p1/0grYJsENEa6KmlXtCs4kgtLRG/fwVLi6cPd1kdDcK/A3tMzeTFakiItWJWSRWkxjGiRamEFAYoRCEAISCYUAYNkApJhAOV2/YDbjGh1OpGZsGna5E3aOY+R5Lh1nSqFrg5pIIIII1BGhChqzpOj6QwGOLiA1oDToJ8URr0VnDTrBBHWeQleZdkO2/fBrTAqhmVwJ+KNHN5WHT0Xd7NxJyFzjIaQ2Ra0C3QSqWi9OyXE4YEy0dWxpzCrXUyx07pV62sCLbxPITp5quxQuZ4rhqjpbJ2Vg7xTwsOK5XH9tqGGdUE56neECmAZABIG5XlG+hv/fcqTAbFDcRVe2i4kvec0sM5nE73SNVNkFTVxe0MU0vzMw1GZzVHBpvprossH2KFUZqmLFVkkQwyC4aiZiVc7ZqZGsfUa5oZUY7M+mC2Qd+XUwdBwUFTalN5zUmkiDfIabd/4nhrUskoa9RmFaRTpvD4a0gwRnOgzgeICYsTxXM7XxL2Pio4Oc85jE+A6AAG0wBBIMDS8rrdrS8Ea1BDmhpkAgh3iedTNobO691xGKritXc6pDSDIDvwxqD0jRcqLs7lOlSNDawJyuJJtFzPOZOsmdVWq02ztBj8rWDwt3/xHefvgFWLTHoyS2wa2TZbVOmBrc+w/VY6WFuPNZV25D047zoob9ExVbMnKRmOphsAOL80zaI4fNajWveOA+alw4DdPVcnabs2K9UE5o1Fh9TzhRB6b7+vzQ6nFlCOpP2bXfSxo4E+h+yteuCJ6W9kYR4kg7wfv74KWnfwlHoLehbJfFQ82/UKzqNJVdhG5XgDW49lahsAysmZ/lZvww4xo14VXtZkOBI1+/r7q2eVo7UYXNnhf78l1hdSRx5EbgyoISWQSXoHlAlKylYoBShZZUkBgCmsQmFyBpoTUgaEpQgJcNiX03tewlrmmQRqCvUuyfbF1alkeMpLon8JcANOFuOi8phemdi8Nh62FY1gd3lOQ90Fv7x0u+IG4AIE8lzLo7h2eiYbEPiW3G7nx0XL7d28+pUe2mYZRdleBq94+Kekx5FTYfE1KByVpkGzm/DGoa7gfa/rzvcvoNqPrHMKr3Elu5xvDjxP0vqs8+tGvFXLY8L2gb3mcucwtOkmHQbyRPBdlsmsx8uyOOYSS1x1MEzB1XAswIEup0HAnxZqpho3zH6rqexWPBa9gGbIScw/ESTm6xELmL2WZYqrL2qxhP8AlVHdXOj5p08EJkYcDmcs+pQ+rzjkUOqbySehVhnIMXsoF2chjXZcucukhsgkBoteB6LhO03YUQXUSSYJjKGtPGN69D76mLhhJ9VFWY98nK1s/wARLjHQR810iHs+fSxYrru3nZ51Gr3jR4H3cWtcGtcTYuuQ3NNr/hK5Iq4ztUTsa4iYndPRS1YcGzqBEc/sJYJxPhnmORUgYA65idf09VVLsuj0Y6LF7VJWHH74FYAWjz/VF9kv6FPK6BU3IZvQxsQTohAuanpmXA+aiDZ9U6r4bbX7Chkx07JKNb94D/N9Ve1SFzOmXoVeirInjCzZo7RuwzuOzAuUbgN++x6FDtULlHT2Ub2wSOBhYLa2gyHzxHuLfotVejF2rPJkqbQkSgohScjlJCEBGE0IUAYKJTQgBNCEBkF6b+yOMr53lw9mD5ShCiXR1Ds9F7htxA1giBEAaR5rX2zsAV6RY2GCBlgCAW3FhAQhUl55/tHYNWk7I8uLNwE5SeB3jp8103ZvYj6QbVa3IACHN/iEWP8AYCEIXNHTk+i9rvMfCT6fVQNqhwkDyEIQujkYqt4kdRCnY5vFJClApe1myBXwtSmDGaHSN7m3aDymF4bUYWkgiCCQRwIMEIQrIlUx0akOB4EKyxDJKaFzPs7x7TRjinTHSD6T85UDjeyaFxE6l9kZaVK2naTuSQpbIivZBWrSkzEcUIXVHDYn4mY5FXGFfNMcreiEKnKtGrAyQlYShCpRoZo7SEieB9iq5CFsxfE87N8hlAKEK0pCEIQ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0" name="AutoShape 4" descr="data:image/jpeg;base64,/9j/4AAQSkZJRgABAQAAAQABAAD/2wCEAAkGBhASEBUUEhQVFRQUFRQUFBQUFBQUFBQUFBQVFBQVFBQYHCYeFxkjGhQUHy8gIycpLCwsFR4xNTAqNSYrLCkBCQoKDgwOGg8PGikkHx8sKSwpKSwsKSwsKS8sLCwpKSwsKSwpLCwsLCkpKSwsLCwsKSkpKSksLCwsLCwpKSwsKf/AABEIALgBEQMBIgACEQEDEQH/xAAcAAACAgMBAQAAAAAAAAAAAAAAAQMFAgQGBwj/xAA9EAABAwIDBQYEAwYGAwAAAAABAAIRAyEEEjEFQVFhcQYTIoGRoTKxwfBCctEHI1Ji4fEUM3OCssJDU6L/xAAZAQEAAwEBAAAAAAAAAAAAAAAAAQMEAgX/xAAnEQACAgICAgICAQUAAAAAAAAAAQIRAyESMQRBMlEiYXETFEKBwf/aAAwDAQACEQMRAD8A8WLViWrYcxYOCEEZCwIU+VROagMCE2hBHRZNCAjKSycEoQkAmmAhCBJLJCAxKYQiUAJQhNAJCcIQCTQhSAQhCASE0lABCE0AoTQiFIBJNCASE0lABCAhACEIQFg8KJyle7ko0AyFG9oUkJZEBFCFmQsSFII4ShSQlCAjITCyITFM8FAIoQsi07wkgFCE0KQJCEIAQhCAEIQEAQpXYd+9pHUQii2SttyhssjCyBuzqhbmgR1G65sN8XjhdROoEBTF5BKylRZPBGmhSVqUdCsF0VtUJCaSEAhJNACEIQAkmhAJCEKAWj2qBwWw9QvUgzpsTLE6azJQGs8LDKpXrAoCNwQ1vksnBANiFDJRPTrACzRwzOm3QKVmKAEuMm8akXMq77JdlHYuX1HQwWFhLuMcAOa7XH9gsMaMMHiAs4nU8wqJTSdGqOJtWeVVcS50k332uI3rUrU4PI6Ky25gDQqFpEGxiIgyq17yRBVkX7RTNVpkSITQrCoSIQhAJCEIAWdKlmKwW2whohQzuMbZIxgCT3LB1ZdJ2d2ZTAFSo3OTo20CdIm08yqpS47ZqhHl+KOagu0BPQT8lNUwlRol9N7RxcxwHqQvV9lbSbOQhoO4MdO7Q2EKo2ptEPc5oLMps1pBlwGt5+iq/rfou/t0vZ54H2hQVKUaKXH0O7qOA0kx+ihFUrQv0YpNdMjQiE4XZSYoWRCUIBIQmgEhEICAIQmmgLRzVCWrYcFEUA26LIqNZtQETgsCpagUSASTjY2vqmUpQk7Hsl2ofQpsZ3Je2CZbJIub5Y+q6fa/aPE0y0U6IIcAc7ictxIAA1MX1XM9nMbTZhJcBLM2UwJAJJtx6K+w/abDudlaWvbAguAy2AAud+7TisMvl0enjVxWyr2nsw4ik6pXa0OAOR7ZBsDYgkyJXJY3s7VpUBWfaXhsX0LS4HmvQNs7Tp1KTjoMpAFtRYgBcl2n2+a1KlRDS1tINLi4yXuDcoI4Ngn7CnG5XRzmjGrfZypSTISW080AhNJAJJZJIBLLOkhCSfBsD6jWnRxA1jW2u5dps1rWONN0wI1s6D08wuECvMDtpznNz3c1sZry4A/i8iqMsHLo04Mqj2dxjHUqDWlrTcjNlE+u7iosHjqbwQWkXhrnBvi4Te1uPBauCxoqnwmQMvhsSZknX6LX2pj2UzngzbK3MYkGZIWTi3r2enzSV+jm+0rwXAbwXk9C4R8iqeVs7QqlziTvE+5WsFvgqSR42SXKTYIlCIXZWCSyhIhAIoTCRQAiEJoBISTQFw4KJ62Xha7wgIwVI1RtCzagMahUZUj1EUAiksiFPs/Ztau/JRY57juaJjm46NHMwEBt7JacpLge6zhubTLULXRHl8wuroii5gp5KheBGYd4yOJJnKPJWB7FVGbOOHeQasmoMswHE03AX1IBe2d9tYC5Stia7QGZjcADjB4LLk29HoYXxjskxjRUq91RsxsyRumJ+S6PYuwWOc81KbKjPCIcM18o8JGrSQCQRrB3hQdndjZGZnTmvIj35ro+zzD3wbuf4XA8PiHoQCOnMqq90i1xtNs8v7Z9nDhMS5rWnunAPpugkAHVubkQRe8RxXPhfSNbBOa5sXY8Q4bw4aGOlj+ULUxfYTCVgXdxTLt4LAHT+YQVrjPWzA4fR89IXoP7QewdLDYduIoNLWh+SoyXO+L4XDMSRBGU9Wrz5dp2VNUJJMpKSAhCEQgMmUyTAuVYNwPd3cZO8DQDQ33rX2a4Cq2dD4fUQrjEFopGb5YBHKdPRUZJtNJGvBjjKLkzSyVabrCbWPI70Yh9WofFJjW2gCvMBtykxt2kgfBIBtuaTNlidtHEV6bQwMZmsxty50HLmPX0XHJ/Ra8UUu/9Fc/BS0Me2Df8zeA+VlV1NnuDstieRCvW1g9xj4gSCJmIMGDvHNVeAJNUu6n1KjHOSsjLCMuNeyF2x6w/B/8ATf1Wq5hBgiCNy6V1UugbpUdWi10jdERxPJI+Q/8AJES8VV+LOehYlZuaQYOo1WC2GEQQnCEAk0AIUAEIQpBaveonuTcsCoAMKkCiCkDrIAc1KjhnvcGsa5zjo1oLiegCHPXo/wCzTAGnSNaPFVMD/TaYieZk+TVDdExVs1ezX7JqtQh2KORuvdMMvPJz9G+UnmF6jsfYdHDs7umxrGgyA1sTwLjq53Myt3D1AQCN6lLhNtQqnKy9JI0K+DLqk3sJndrbzsFzm1dhUqR7zIMjiSDA8JP4T9F2brBa9XDtLYddjjBbG51vWTPkuHGyyE3FnEVniLDluWxsUkYhgixOv+0qTamy+5qRu+K9g5s7uY3hLYYDsRTjTMY3k+FxXCWzVKScdHRhroI4ZXg8CZ+o91IKkiRZ24jjwKyNTI8E6EQq/EbXw9MvNSoxoEkjMJBF3Nyi8xBhWvRiItuYNuIwz6VQWfIMWNxrG69+oXzpisM6m9zHfExxa7q0wV9A4DbQxOY0BGUxFWWuIIs4Mg2ImCSNF5V+0zZXd4ltUCBWaZ/PTOV3q0sPquoM4mtWcaUQgoVpSC29mYHvagaTlEEkxMAcusLUhXnZun8TubB8/wCiqyy4wbRbhgpzSZZ4LBtZThrYN/EYk3sT6dFrY6n4DMSXA25wFYupeKd+n1sd2vstLaEERxIH1K86EnKR68oqMGqKjB120+8aWBxc0taSJLDm1H+2Vlhca6mSREluUcW5okj+aJHmsMTTh88RHmlhKMyfT3uvQ1Vnl/lbgjawuGaGOcbOAJkazGg5LLYlEHNYH4ReYEk3MXi25Mghj/y/0S2YIa7qPkqJN1J/waoxXKKX0zefS5RxHDzTbSbz/ssnVGl1pi1zAJ0kkAkcd6xeQOXErK76NiqrKXa+Eg5xoTB67vb5KuXR1G94wgwJ06zYrnnNXo4Jco0/R5Xkw4ytezFOEkwrzKIJhBCSAcIRKEBuByRcguCic7kuSTMFSBRByzlSBEr2zsRSacJRECDSbPm0A+5XiTyvdux7A2mxv8LGD0aFzMsxlzs+rFN7HG9MkSd41BPlHorIvGvGL8t3VVdcZK86tqjKR/MLieuiww2M7seP/KzESJ/dGd/8htB3dNKS4vCoa9hoSCbxcjnxhZDXrf8ARZA36KSCDa+zWYmiWkifiY7WHcbbjvXG9mqZp49lN852mpIO7wO05aLtK9TwkssTc8CeY489eqpaODz42lWjK5oe1wO8FpDSDvvaefJGdRlSaOhxIbYH7j7HqvOO3eDqms19F7i5viFOT4TB/eN57o69F2uPxOYkjTQdAdfMz7LnsTig3GUifxQy/F2YBJbIjpm1svZznMpV3QKrGFjyCMtRg+EvbuOhjcR0XNftB2R3+ErEDx4d3fD8kDOPRxP+1egUXjQCJM7vdULqgdUrfwkx1GXKfLVFoPZ89pK47UbBOErlmrHeKk7WWTEE/wAQ0PrvVOVcZnoF1WBo93QaNHEBxHGTm+UBc5gaGeo1u4m/QXPsCutq33aXFoWTypdRN3hwtuRjXdv589eI3X58FqYpxt5qatUEaTIG8iCCDMb7SPPktfFv0tuI+Sz41tGzJ0zSrsk+SlptjlooaRl3X5LdpYNzjJs33PQLRJ0tmaMbdogxNWWmN8LLAn92RxPyAWy7As0OnX9FNSoU2iAPW6qlkjxpF0cclLkzWZ8Qid0yIveRzsBfms6rSTYabkOrAbvNNz2m4MnqVW2Wr6sia6CqXGMio7qT63+quXOJv6yqbH1JqO5QPQQtXj/IxeX8V/JruCRTSK2HnGQ0WKYKCgBCUJKQbErAoBRK5JMmFSKFpWYKAb3L3nsj8mtHo0LwRwXv/ZRmVk6zv9guJlmMs8e2YI0DgeYvfyWtRqfvH0yIa5o4wSJFp10Vji6BcJaLj3HBc5jsSW4ynrBpmJ/MCPeVS9FyLHZ20DROR/8Al6B3/r5H+T5dNL+nx4/dlz1R155rapYg0ACb0Trv7knf/p8vw7rWUg2axLajpu0x5SpHvkBgtOp3gb44GJ9lHtLFtZD5GUwHHcQdDPpdYB4HjjMIPGBbeVJBHijeNOA4ALmu1zCMj26sIcOrfEPkr3FOJLSTrYKq22WubAvBHv8A2UM6R0NCqCzONC3MOkSqfZGzXVpLpDd7QcrndTqPpz3YbHxhOBIJhzQaX/QR5EKw7POik0eK9xB15nj5qOyOjgf2pdnKVPDB9MEFlWXB5e5wa8ZfC526cvtwXlZXvP7R6oqYSrTvJaS0bw5txYkiCJFoXg7ldHqimfZv7CMVZ4Ndrz8P1V+cQSb+UQPZczswTVbu+L/iSrynWaOfTRZPIjcrN/iS/Cv2Z12mLAmPu55rcbsSpWa1wLWtOpcbzyaJJUuzXZ3NG4zPkr+o9jCSTDW3dugcOv3vVMGzVJJmlsvspSbvLnG2b4Y/K0aecqo2jSdSqmm+51aRo4fQjguvpVXuB7tgbwc+0dGi/wAlzfaDYNQA1GTUqj4pOrd5Zw10XVKXZz8Voq3FMU7aqmftV4cWu8JBggt0O+VLS2pfxPHTKP1UvDJHC8mDdG7UF1HIH8p5aLXftFhm6gdtUDST7KVjkcyyx+yyzCJXPVHS4niSfVbNTFueOA5LWcFqw4+NsxeRl5tIwlBTKSvMwITASQCTQhASApErEIJUAyCzaVECsg5AZFfQWyaFENZTdXBdkaA2nUbLoaJOvXRfPmZe0dk+6a1jiBFVofmkAmRZo3quZbjOmFfuXEAvI1sRV8nNnMDzEqr2l+8qsfEEZhERAgag8wPVdGGgiGQ0W+CJ9VpVMIQ8ucSQQGguMkXm537vRUuy9Fe2taCrvAkPp8iI/uqStR1hbGzK5bp6KUzlmYwvd5mEZqJtB/8AGT/0n06G2vSNTCO3uoO0nVoPzCtcTXcKghkhw8R3G+/yUezcY12ek5shpIEiQR9lSCd+GpVwHF190H3jiqjaWyO7abzJBHEnnwAstzFbNDCDTdDSePwmDYQsKvaRtGziHgazuXRBRmgWzBtUeHRuDmCCPO3os27YqU6bWsDRAjM4FwsIs0EepPosa/bGjiX9zRpWHjfU3CLQI1JmJ6qtxeIAOXMBALnOJs0GdfOw6KmTp6NOKHLbNDtJthz6FUVID2szBzZAe3QmCSQ4Ei0mZB4geVldn2lxQyPkwSwNbxOZ7Hf8WknquNV+JtxtmXyElKkFMkEHgrihWEeHeFTytzBYrKIcDl3Hh/RRlhyRGGfF7LHvi7wg3E+31WFPaL2gHOXBr82Qhwl40Di4eeqjqVmBvgOu/p9+ygguIuSeZVUI6NE57O02R2lNZuWC2o0gtGoqDePc+xW8zaYcWgD45NOeLbPYfXQ8+C8+/wAQ9rxBhzXSCNx5K4dt/M05mDPLXse0kZXtPicQdZFo5lQ8ZZDNa2aG3tmtp1XnUOOYa6OEz628lT/4RxmIiT7LpNsYs1XMflLA1vhAIMEmXGYm86blWuqayBPLfz/srU2kZ5xi5a6DB7Ia5oJJvuHvdbrdlUheAeRJzDS5GkGfYqLAPJloPw3G+x/r81O6o8C7ZH8rh8jCzylK2rNUIQ4p1/0grYJsENEa6KmlXtCs4kgtLRG/fwVLi6cPd1kdDcK/A3tMzeTFakiItWJWSRWkxjGiRamEFAYoRCEAISCYUAYNkApJhAOV2/YDbjGh1OpGZsGna5E3aOY+R5Lh1nSqFrg5pIIIII1BGhChqzpOj6QwGOLiA1oDToJ8URr0VnDTrBBHWeQleZdkO2/fBrTAqhmVwJ+KNHN5WHT0Xd7NxJyFzjIaQ2Ra0C3QSqWi9OyXE4YEy0dWxpzCrXUyx07pV62sCLbxPITp5quxQuZ4rhqjpbJ2Vg7xTwsOK5XH9tqGGdUE56neECmAZABIG5XlG+hv/fcqTAbFDcRVe2i4kvec0sM5nE73SNVNkFTVxe0MU0vzMw1GZzVHBpvprossH2KFUZqmLFVkkQwyC4aiZiVc7ZqZGsfUa5oZUY7M+mC2Qd+XUwdBwUFTalN5zUmkiDfIabd/4nhrUskoa9RmFaRTpvD4a0gwRnOgzgeICYsTxXM7XxL2Pio4Oc85jE+A6AAG0wBBIMDS8rrdrS8Ea1BDmhpkAgh3iedTNobO691xGKritXc6pDSDIDvwxqD0jRcqLs7lOlSNDawJyuJJtFzPOZOsmdVWq02ztBj8rWDwt3/xHefvgFWLTHoyS2wa2TZbVOmBrc+w/VY6WFuPNZV25D047zoob9ExVbMnKRmOphsAOL80zaI4fNajWveOA+alw4DdPVcnabs2K9UE5o1Fh9TzhRB6b7+vzQ6nFlCOpP2bXfSxo4E+h+yteuCJ6W9kYR4kg7wfv74KWnfwlHoLehbJfFQ82/UKzqNJVdhG5XgDW49lahsAysmZ/lZvww4xo14VXtZkOBI1+/r7q2eVo7UYXNnhf78l1hdSRx5EbgyoISWQSXoHlAlKylYoBShZZUkBgCmsQmFyBpoTUgaEpQgJcNiX03tewlrmmQRqCvUuyfbF1alkeMpLon8JcANOFuOi8phemdi8Nh62FY1gd3lOQ90Fv7x0u+IG4AIE8lzLo7h2eiYbEPiW3G7nx0XL7d28+pUe2mYZRdleBq94+Kekx5FTYfE1KByVpkGzm/DGoa7gfa/rzvcvoNqPrHMKr3Elu5xvDjxP0vqs8+tGvFXLY8L2gb3mcucwtOkmHQbyRPBdlsmsx8uyOOYSS1x1MEzB1XAswIEup0HAnxZqpho3zH6rqexWPBa9gGbIScw/ESTm6xELmL2WZYqrL2qxhP8AlVHdXOj5p08EJkYcDmcs+pQ+rzjkUOqbySehVhnIMXsoF2chjXZcucukhsgkBoteB6LhO03YUQXUSSYJjKGtPGN69D76mLhhJ9VFWY98nK1s/wARLjHQR810iHs+fSxYrru3nZ51Gr3jR4H3cWtcGtcTYuuQ3NNr/hK5Iq4ztUTsa4iYndPRS1YcGzqBEc/sJYJxPhnmORUgYA65idf09VVLsuj0Y6LF7VJWHH74FYAWjz/VF9kv6FPK6BU3IZvQxsQTohAuanpmXA+aiDZ9U6r4bbX7Chkx07JKNb94D/N9Ve1SFzOmXoVeirInjCzZo7RuwzuOzAuUbgN++x6FDtULlHT2Ub2wSOBhYLa2gyHzxHuLfotVejF2rPJkqbQkSgohScjlJCEBGE0IUAYKJTQgBNCEBkF6b+yOMr53lw9mD5ShCiXR1Ds9F7htxA1giBEAaR5rX2zsAV6RY2GCBlgCAW3FhAQhUl55/tHYNWk7I8uLNwE5SeB3jp8103ZvYj6QbVa3IACHN/iEWP8AYCEIXNHTk+i9rvMfCT6fVQNqhwkDyEIQujkYqt4kdRCnY5vFJClApe1myBXwtSmDGaHSN7m3aDymF4bUYWkgiCCQRwIMEIQrIlUx0akOB4EKyxDJKaFzPs7x7TRjinTHSD6T85UDjeyaFxE6l9kZaVK2naTuSQpbIivZBWrSkzEcUIXVHDYn4mY5FXGFfNMcreiEKnKtGrAyQlYShCpRoZo7SEieB9iq5CFsxfE87N8hlAKEK0pCEIQ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02" name="Picture 6" descr="http://www.operatoday.com/DonGiovanni_Melbourne2.png"/>
          <p:cNvPicPr>
            <a:picLocks noChangeAspect="1" noChangeArrowheads="1"/>
          </p:cNvPicPr>
          <p:nvPr/>
        </p:nvPicPr>
        <p:blipFill>
          <a:blip r:embed="rId2" cstate="print"/>
          <a:srcRect/>
          <a:stretch>
            <a:fillRect/>
          </a:stretch>
        </p:blipFill>
        <p:spPr bwMode="auto">
          <a:xfrm>
            <a:off x="4514850" y="3429000"/>
            <a:ext cx="4629150" cy="3124201"/>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diamond(in)">
                                      <p:cBhvr>
                                        <p:cTn id="19" dur="2000"/>
                                        <p:tgtEl>
                                          <p:spTgt spid="410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55576" y="2708920"/>
            <a:ext cx="8388424" cy="4149080"/>
          </a:xfrm>
        </p:spPr>
        <p:txBody>
          <a:bodyPr>
            <a:noAutofit/>
          </a:bodyPr>
          <a:lstStyle/>
          <a:p>
            <a:r>
              <a:rPr lang="it-IT" sz="2000" dirty="0" smtClean="0">
                <a:solidFill>
                  <a:schemeClr val="tx1"/>
                </a:solidFill>
              </a:rPr>
              <a:t>Nella notte, servo e padrone, cercano di nascondersi e Donna Anna entra nuovamente in scena scortata dal fidanzato Don Ottavio, pretendendo giuramento di vendetta da lui. L’attenzione di Don Giovanni è ora attratta da una bella dama, Donna Elvira, nobildonna di </a:t>
            </a:r>
            <a:r>
              <a:rPr lang="it-IT" sz="2000" dirty="0" err="1" smtClean="0">
                <a:solidFill>
                  <a:schemeClr val="tx1"/>
                </a:solidFill>
              </a:rPr>
              <a:t>Burgois</a:t>
            </a:r>
            <a:r>
              <a:rPr lang="it-IT" sz="2000" dirty="0" smtClean="0">
                <a:solidFill>
                  <a:schemeClr val="tx1"/>
                </a:solidFill>
              </a:rPr>
              <a:t> da lui già sedotta ed abbandonata che lo sta proprio cercando. Don Giovanni fugge quando un gruppo di contadini festeggia il matrimonio di </a:t>
            </a:r>
            <a:r>
              <a:rPr lang="it-IT" sz="2000" dirty="0" err="1" smtClean="0">
                <a:solidFill>
                  <a:schemeClr val="tx1"/>
                </a:solidFill>
              </a:rPr>
              <a:t>Masetto</a:t>
            </a:r>
            <a:r>
              <a:rPr lang="it-IT" sz="2000" dirty="0" smtClean="0">
                <a:solidFill>
                  <a:schemeClr val="tx1"/>
                </a:solidFill>
              </a:rPr>
              <a:t> e </a:t>
            </a:r>
            <a:r>
              <a:rPr lang="it-IT" sz="2000" dirty="0" err="1" smtClean="0">
                <a:solidFill>
                  <a:schemeClr val="tx1"/>
                </a:solidFill>
              </a:rPr>
              <a:t>Zerlina</a:t>
            </a:r>
            <a:r>
              <a:rPr lang="it-IT" sz="2000" dirty="0" smtClean="0">
                <a:solidFill>
                  <a:schemeClr val="tx1"/>
                </a:solidFill>
              </a:rPr>
              <a:t> e, notando la sposa, invita tutti al suo palazzo per rimanere in privato con lei. Ecco il famoso duetto </a:t>
            </a:r>
            <a:r>
              <a:rPr lang="it-IT" sz="2000" i="1" dirty="0" smtClean="0">
                <a:solidFill>
                  <a:schemeClr val="tx1"/>
                </a:solidFill>
              </a:rPr>
              <a:t>Là ci </a:t>
            </a:r>
            <a:r>
              <a:rPr lang="it-IT" sz="2000" i="1" dirty="0" err="1" smtClean="0">
                <a:solidFill>
                  <a:schemeClr val="tx1"/>
                </a:solidFill>
              </a:rPr>
              <a:t>darem</a:t>
            </a:r>
            <a:r>
              <a:rPr lang="it-IT" sz="2000" i="1" dirty="0" smtClean="0">
                <a:solidFill>
                  <a:schemeClr val="tx1"/>
                </a:solidFill>
              </a:rPr>
              <a:t> la mano </a:t>
            </a:r>
            <a:r>
              <a:rPr lang="it-IT" sz="2000" dirty="0" smtClean="0">
                <a:solidFill>
                  <a:schemeClr val="tx1"/>
                </a:solidFill>
              </a:rPr>
              <a:t>interrotto da Donna Elvira che avvisa </a:t>
            </a:r>
            <a:r>
              <a:rPr lang="it-IT" sz="2000" dirty="0" err="1" smtClean="0">
                <a:solidFill>
                  <a:schemeClr val="tx1"/>
                </a:solidFill>
              </a:rPr>
              <a:t>Zerlina</a:t>
            </a:r>
            <a:r>
              <a:rPr lang="it-IT" sz="2000" dirty="0" smtClean="0">
                <a:solidFill>
                  <a:schemeClr val="tx1"/>
                </a:solidFill>
              </a:rPr>
              <a:t> denunciando il tradimento di Don Giovanni agli altri. Donna Anna capisce così che lui è proprio l’assassino del padre.</a:t>
            </a:r>
            <a:br>
              <a:rPr lang="it-IT" sz="2000" dirty="0" smtClean="0">
                <a:solidFill>
                  <a:schemeClr val="tx1"/>
                </a:solidFill>
              </a:rPr>
            </a:br>
            <a:endParaRPr lang="it-IT" sz="2000" dirty="0">
              <a:solidFill>
                <a:schemeClr val="tx1"/>
              </a:solidFill>
            </a:endParaRPr>
          </a:p>
        </p:txBody>
      </p:sp>
      <p:sp>
        <p:nvSpPr>
          <p:cNvPr id="30722" name="AutoShape 2"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4" name="AutoShape 4"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6" name="AutoShape 6"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8" name="AutoShape 8"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30" name="Picture 10" descr="https://encrypted-tbn2.gstatic.com/images?q=tbn:ANd9GcRLMVgJly_TUdUxEfSC_Uql1II1r-qWHgen3l0SqxyCIFBhVe5rNw"/>
          <p:cNvPicPr>
            <a:picLocks noChangeAspect="1" noChangeArrowheads="1"/>
          </p:cNvPicPr>
          <p:nvPr/>
        </p:nvPicPr>
        <p:blipFill>
          <a:blip r:embed="rId2" cstate="print"/>
          <a:srcRect/>
          <a:stretch>
            <a:fillRect/>
          </a:stretch>
        </p:blipFill>
        <p:spPr bwMode="auto">
          <a:xfrm>
            <a:off x="2699792" y="428453"/>
            <a:ext cx="4392488" cy="2829147"/>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3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48" name="AutoShape 4"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0" name="AutoShape 6" descr="data:image/jpeg;base64,/9j/4AAQSkZJRgABAQAAAQABAAD/2wCEAAkGBhQSERQTEhQVFBQTFRgXFxgVGBQVGBUYGBgWFRUVFBYYHSYeGBkjGhcVHy8gIycqLCwsFx4yNTAqNSYrLCkBCQoKDgwOGg8PGiwkHyQsLCwsLCwqLCwsKSwsKSksLCwsLCwsLCksLCksLCwpLCwsLCwsLCwsLCkpLCwsLCwsLP/AABEIAL4BCgMBIgACEQEDEQH/xAAcAAABBAMBAAAAAAAAAAAAAAAAAwQFBgECBwj/xAA+EAABAwIDBQUGAwYGAwAAAAABAAIRAyEEEjEFBkFRYRMicYGRBzKhscHwQlLRI2JyguHxFBUzkqKyJFNz/8QAGQEAAwEBAQAAAAAAAAAAAAAAAAIDAQQF/8QAJhEAAgICAwABAwUBAAAAAAAAAAECEQMhEjFBIjJCgRNRYbHwBP/aAAwDAQACEQMRAD8A4ahCEACEIQAIQsgIAwhOaGEBuXAJchrfha/xIsss2iPQnlXCyA5sQTFufUJq5kfJaYaoQhAAhCEACEIQAIQhAAhCEACEIQAIQhAAhCygDCFlYWgCEIWACEIQAIQhAAhCEACEIQBmE+bTaGxz1P6JrQiZPBKnvEzPSFjGQ7ZlAAtEevK60fgAYh3Dwut4A4+srDak+XQpTRoQ9hi4k8NDB+OieVGMcbAxeTqBoJPW4SlZhGVwIJBkdNZ+K0xz5EMEEG8EXmCI5cRHQLewGFfDEXAsfvRIKSwtSQRJkB3PiCCo1ahWCEIWmAhCEACEIQAIQhAAhCEACEIQAIQsoAwhCFoAhCFgAhCEACEIQAIQhAAhCUa0Rrfw8I+qAMNKUw8Tx8LfVJELdlSFhqJGmJu63QQtsQCJy6DhxTfDPkgRml1hJkpxXrXILcp0iIjpfxSj1oyymSGjm2fq75q07rblitRfU/HmIDRwge6epJVaw2z8RUgUWOdOhAgaie9pHNdL3fxJwTKbIY+o+CQ55bLwYIAykm2UeSnN+IpCPrOb7a2c7DVSyo11OQXMDwR3C4xIiYkH0KgqkSY06qze0nbj8TjnGo1rXUmilDZy90uJib6uKrjMPOWNXmABM8gfP6KseiUtukJALLmxYp9h8OQ7K7un7Kd4TDUjWpteHuY5wBDS2SCYgE6EnmhO3SNcKVkIhXyp7PgXu7NtV7GmBBZmMiaZIm15BOlrc1XX7KpQ4HOxwMQfwuB7wcNYGk2+ifInjlxkTh81ohUJXEYctPAjgRoklgAhCEACEIQAIQhAAlaFLMY0SSVoa/fxQNHvY7pbPDtJ84v6f1SOJ2e5gmJbzFwPHknoqiAPzGYB8gPBLYbaTWwAJGhtr99Uts7nhxtVdEIGEgmLDXotVP47Z2ZjeyGVpcS4cjbTmACT5lQdSiW6jnB5xyWp2cuXDLG6ZohCFpEEIQgAQhCABL4ejmBukE4wvGf08DKxmoKtPL4qc2Due7E0u0DstyIiZjiEy2TViq15aHik5rsr4c1xBBhw4jou+bq0sDtGmXYcijWHeqUgGiCTd2TQtJ/E20m90srrQ8eN/Lo41i916uHfTdSa50akCTmnWOWnor/szd+nWIxFakGVcrREEAQODTYf1V4xO7dSkDlGcD8uvm3X5qDr1SFzSk/Tqio1ozh6TWQOHBMMe+lnbdogkydATxUbt/b/AGDWiJdUdAGniT0FlRd83NpkBtY1Kjvfg6eEWaOAHJEY8ma58UIe0bDtbjS5rg4VWMfYg3jJw55Z81H7C2c+qTUgmnSjMQYIFzAPnfoUtsDc7FY6X0my0Oyue9wABifE2jQFX/Y+7/8AhsuFcKjpDhUewHLL7EObyAtJ1HJWlLjGvSEIuUuTWig4rDltWGhpDCYywRB70mddVltNgYSQRUAkCItrI5HqrXvbu0MO2zmnKSQckOJMEtcZuIdoqvUoMuQdQNLwJhzb8lNSss40XrY23KjadB9OsalQhzcx/FHBwdyuIngobenENcWh7Q2o/M4uytGeHHuyPx3iY0LQmuxK8sdh8oa4OGR5OrnzM3toIAHPlBmN6RVOHp1nsa1jKgaWgSA6H8RZ2h9OS9fMllwqaXn9Hj41LHnp/wCsr1BgcH91jwGg5S1tw0CRIhwkZriDZVPEsAe4DQExOscJVywTQDnqkMaSA3LBAA/N5W49dFVts0oqujQkwed9fSF5eN7aPSyrSYxQhCuc4IQhAAhCEACyCsKc3RwofiACJFvjosbpWbFW6IsYV2XMQbmBYx6rNKkePNdlw+Cohpa4MA5HLBKpe+O7wZL6LZZBLg0SBxkcgpRy26ZaWJpWiCwG04aaZuJkc7D+6UxlBr6BcACW8eI46+v90hghnYxoEv7QAcCQbR4X8U4xNZtN9ai+B3bxMZiJIHh8wn9OrHmUsfCZXUIQnPOBCEIAEIQgAWzSeC1TzZ2Ezuk6D4nksbrZqVj/AANHK0D1UhgsfUo1G1aLnU3sMtc2xB/TobFaDCiLWSTmkWU1JMpVHobcDfyntGnkfDMVTHfaLB4/9lMHhzHA9IKW3r2GXNNSm39oLkCIqDz0cvPmBx76NRtWk8sewy1zTBB+7RxXfNyd+GY+iM0CqMrXi4hxzGRf3SGkg+I4LWlJUxU3F2jhW+u2C6rkfTfSfSs5r4Bl0O4E8IVPqPkknivWb92MC41HPw9Fz6klzzTY55zayXA9LriXtZ3Ao4HJXoEhlWoW5bFoMZpaR7v8M+EAJopLSMbbMeyOrVHbkF3ZNAPuywPImXHhZo+Gi6XgqggEiXG5UB7Pdm0qeBpEFrnPbnJgSC65b5aeSslOqwWMLkyO5Ho4lxikQ+9GzG4mm4N7ryOIsY08DwlctxmyH0X5KrHNk8x4ghx4Ls1es0G0mPyiTy0CpvtDAbQBp03gvqNzPc0tEgOA96DeRw4JYvZs0nsomFrVGv7ZndfTu0y1xJjL3mume6TwUltveSpiKNCg4xSZAcYEuqkBzqmgOrnCLCCOOkJUxzc2Zr3T0EHW9/ql34gPblIyPBBbdxa7vAzeZkfEBdHKSVeHNxi3fpmphslpa9rToQRNpMkXj+qZ7fcMlMEd8y5xOvQeEfVO8bXLWBxvIbN5BN4mOoPqq9iK5e4udqVsFeyeR1oTQhCsQBCEIAEIQgAVj3UwebM9xhgIEWkui1zpchVxWHdvGxSrU4BJggO8bxHH9Uk+tDw+o6JU2MHdkA8tqNAktMlwBE66jgpKlsMinUYahdUe1wzEspgSIE8D4DXoojYmMe8NLqIpEGzmkEOERBGoP6BWnCNzNOZxZNpBgn6+QXJdaO7imcm2xu6MLmLjDmloEOvmmCYsSCL8xa3FVPETmM8brpPtE2d7mSajC58EAuIyHR0CQYPHoqdjd1K7aPbwH0w1pJacxAPPlEAGedpEx0wmq2zjyR3pEGhCFUkCEIQAIQhAGWtkgDirHg6Aa0Dl9yonZVGXEnh8yrBQpWkqGWXhWC9FKaWdhQ4LQJeiudliIxNEtMH15q1ezrfClg6j21Wuy1XUjnbHcLO094flOfUctOUXisNnbHH7soathhHEECJkyrxyfuTlA9PYXEB4GUyHNBaRxEag8bcPsRW/GyqdfZ+Jp1g1v7FzwXEAMewFzH5jYQ4C/IkcVxndH2kVsNTNB4DsgIplxIynhcagG8fKU13632xeMpMZVqfs2tYXtYMoeSA4Of66aDkqpkuL7KXQxj2e49zf4XEfJXrcHaRxDzSqOcXgZgczu8NDN9RI9Vz9S+6W0+wxdJ/DNld4O7pn4HyRONobHKmd+2VRDBHH4qn+1zGOFOnTF5OYjw0+qt+CryfBVf2nYSWsqSBHdM+v1K4lpnbLZy+kzuhzWwQDe0GAZ42MHQ8ltSr9s1sHLVa7u8AZtHS4HqlKtcRkJLpbYtglsSRE6HUeBTABozS4h+aQb97UwbSCbX5+q6Fsj0KVHVDTvIlpDg6wIaQW6CTc8ePFRBVhrY5r2EGQS10TaTOaDrqS7loFA4gd51iLmx1HQqkGRyITQhCoSBCEIAEIQgATnA4o03hw4H1TcBSeF2cXtBdIB48IBiRI4H4Slk0uxkmX3Ze8faMGVgHmEvtPbtVuRjXGnnzd9t8sCQT0nnyVS2dsVzbsfInUHQDWQnOP25SDf2TczyAHOdOURwE8T0hcbVv4nWpNqjoW0N4aDcO19cta8AWDZNYHi2PxceI5qtYHfSmyTSpibgtq1Ce1Di4glkEAiQCAYM9SqbU2mXXdLnHUk2jgGtA7oHT4JtQ1njz+q2P/ADpdjpfuMcdhXMeQ4Rc6aa8Oibq9s2ZmpNNYNLXHugC8ZbEGZIN7cCOqre3dhmiczZNN2h4tP5XfTmuqMrIZMNLlHoiEIQnOYEIW1NskDmUATmx6IDZPKT56fBSbLNHh80zwo7scyAnwC45O2dMVoy1LUUk35pXD6pBkZFf3ujo+iTx2GBGcef6pGuYY8/vD5hLUqpLDGsWR0A/3Z2BQxbH06hLagILC0DM0RBcPzXiW8lD7W2TUoVHUqwkxAdfLUaLAtnpw4KV3WxDWVspIa58ZKkXpvFx/KbtI46Lo2JwLcRQy1mgzMj8pGpY7mNQeR8k/KjatHn3E4VzDBBE3B5iSJHofRaNZaVc989ndjh+yPeNLEkNfESypTzjwkj1BVN7S0RrF+PgumMuSs55RUWdq3N2m59Gk9xu5ok+AuUbyb1McCynTY/gXvaHD+UcfE+irlLEFlGnh6Uk5Q0xc3/CANSVL4HcPF1AP2WWdM5DSfLX1W4cCfyl+Bc2dr4w/Jz3aWHLX52iQbkWHlbgVs+mSC0Uw5sZbyMrnQQQDx1jn6q+ba9nOIpMJqMBbFyw5gB+8OVwqfidlVsOC9oblF5gnSxHhEyOIlUy4fuiJhz/bMZYWqWOAfT7oiS4EyRIkHlYi3RMNtVZcAGZMoAPjczpxF/VStSo4ABwEAEscyYyzmDYOrR3hraRcReBxWJLi4SSJm9zbrx1XNDbs6sj1Q1QhCucwIQhAAhCVw9HM6JA8TAQalZtSFo5kcvmrLUxFMYZrXGBlECA4k/iLWnhPPyVertADcpmWyfGSPkJ80tUyyHBwkwcsGBwgk28ri+qjJci6Xg7rbac8EECAAAItrMnmTEJtVxBeZIAtHdDW+cNACUpUgHDM5pzm7WiQATeYgCP3Z8k9ZiWB3+jTLA7nUDo4DPmsY4xrw4ISS6RaJG5YB8h5aqRpFjGAuaXTFpAJMkEl0Eho0gakGSICQ/y97u82m+HHuEtN+V4jz6JCris0CAIDWiOgv6uzHzW9jFgr7QILXgQ2owGDJBgubN+oOkfNTFTBtxGDcGWziD3tKkk0xl5WF+BKqr8Q557xLjYSeA5DkOmgU5u27M4Mdxe3pYmCROlkrVF470ygkLCk95ML2eKqtjKMxMXMTc69ZUYrnkyXF0CVw3vt8QklkFBhZMC6TZP1GbOdaeakC5ccuzpXRtMpxQTdgSzDZKMhtiXRTf1I+YSNCuQIHFLbQMMjm4fVNGJl0K+xQrq27G0TWwzHHXKA7xFiuUhWfcLbfZ1+wce7VMt6OA7w8xB9UNaGTo09rOHcGUSBZz4PUgHJ83qibKwOZ7TrBk/QevzXbN+9i9thnBol7SHt8Rr/AMS5N939zaWGr4dmpE1qgsc9SmGtYASJDQ6oXRp3VfBtURzadkzuPuwMMAarT/iXtBLjfs2u1a396NTzJGjb3qhSAItMJkKhAc8DM+LD6CfXxS9Oq8ktjgJcDAJOsDoup2zlVIcsYCXW1mZ0dIANvgude0DdGmxmdoLWOqBrmjRuaQHDkCS0RoD426KwEEDgTfoIsE32xgRWw9Wkb9oxwtcz+EjqDBHgtjKmZKNo8vbOrVO0IIB/CBYQWmxaToZBUFiqkvcYAkkwBAF+A4KQ20XU8TWFwcxkcpuRHmot7pMqHDjJnRz5RRqhCFooIQhAAlcOe96pJZBQanTsVH0SmS0+R6a/p8FluGdlmJAny4XHmlMJlzQ+cvGOXofkUlnTEzQFs2p4DpeyeNxj2NORzgDwBMEm0kaTBTPPBIaTl0E2JEmCRzgpzRoZmsAc2ZE3NokkutaALxP0GMon4zDz6C1720A9E3pUpJAItzIHmJIlPMZh8sAkGwda8TwIOh6KMrggk81q2E3Ssl6OKYH5sgqNAEjM5oJyie8LxMlSGDx1XMOyNOmBp3c8GZkudJnr0UFh3ww9dPSFMbHfcTxEf2StFIu6I/eqo81W9qG5wwAuYTDxJLXEHQwY8lCKxb4YYB1J4PvNIj+E2/7fBV1PHo486rIwQhCYiTux/cH3xUm0cVG7HHcH3xKkwVyT7OiPRuEOqwtHuWjaZNykGG+MqkkLDEliXd5b0jKcUWWcK6K9Bw1FVvxMH5rBUnutsp1es4NZm7LK8WmZMAAG0yq4cf6kuN0Jlyfpx5VZ1zahjDveNRTJ+ErGEx7eyZiCAXPYym2ORh0euv8AAFB1N26rc7qlUBnfafxDsmtl7mkxebC148EnuNs00sPNRzXtNR9SkGuD4Dw0EE8HAggjhN1d4VgjfK7JxyPPKqqi37MphggFxhxbHCfeA6a+XmFNUX5JzO6kyIBN7k+SY4KpSpNMuBJkmLmXanpwHQABNMTtQOEFoDSY7xMa2LgInhaY8dVqml2weNyfxRYw4ObMyDBt6/RMMXtVlKm6q8w1rcxOodOjRzJMAeKqm3d8DhYLnh+acrMhbmAie8T7t9Y9VUNq7xVa1PtKryafvZGCKYIB5kwQLKsI8t+HPklwdenMt5q+fFVncS8z42BUWlK9Yvc5x1cST4kyUmot2yyVIEIQsNBCEIAEpSYDc6DWLLQBKvdo3l81gyQ8ZWaQR2jm3/E0HUwZIPAX04lbUcKCRFSnx1JbprOaInqmCWwtUNe1xGYNcCRzAOiRotFskjs8kNLGkueXQAQ6R3YIjW5P1TWtTLQCWm+kiJ4WnVK4XEl1YvgNL38OEkkgJB1UkMB5GPEAH5rFZTkbU4kyBbp0klJVnS11tIj79UpTpEuyjVzmtHnZJYgR2g5ED0MJgk9UJYcnyCmcNUywQ6HDSdD56eqdbJ3cbWDezrMzWzNcRaRrGuv3a8jS3SxAcBEgkjuxMDieABAnzHRTeSN9m4tIr+8mLDxTsMwBngW6WjTWT6KDUvvKxzKzqLgQKcQHRIzNa7WBa4sohWj0c2V3NghCFpMndknuD74lSJqQovZL+5981KMbp0+a5J9nRHo3ps4n05LfEPAYSfvwSbq0GBd3y6laF4aZPed9+iUYa1MIdTYxMcvNFCkeCe3NzxHoOSTzaRoFtmUaPMJ9u/vM/BVjVpgOJZlh0xPBxA4i8X4pmynmcCdP0Nj5QEzfYkKmN0xJq0T+299MRihleQxkRkYC1sTN7km97nVSfs02kf8AFtw5fDa5IAMkZ8stNtCYy+nJUoFOtj43ssRRqDWnUY7/AGuB+is/l2JH49HeMZTFN5a4iW631kcE1q46mx4AJLzcAXdf8vEeUJxt2q04h2Q03CGgHn3QInnPLmobbPaMa6qXtp5WmA2M0y2GCREOAI/mtopU7pHVa42yv78V3Vq7GGmWmkwcnOdnAd3j9PFVzatTssNUc3Mxxblc0iGuzd2Y04p/h8S6pUc97sziSTJifLl+iX2tgBXoPpiGZ8vePeuCHaeS9OMeMK/g8WU+eS/5OUoTraWDFKq+mHtqBjiA9vuu6hNVxnaCEIQAIQhAGzCswQTOvFard7pudTcoGRlZCwFvFlhVDvA6s6un5BGIZl7Lxd8CB9FrhXe6eU/MLfbAIc3pPxc4z8kvo8urM1jccDz+ASJp5i4Di4D4pRvvedvmnWysNmrtH72byH9SsbpDvdl+2Ps1jqYFRjXAD8QBjw5KXp7HZSpvqsrVqIptJ7rs7baANqhwEmBaNUngaUNACh/aLtzsqVPCtPeqEPqRwaDLGnxdf+Uc1yRXJ0O9Iom9j3Prms8y6oTmNhLmHIbCwsGqEVk2zSD2PjVru0H8wa50dO+T5Ktrtj0cuaNSBCEJiJI7Kq6jrKljihzhVulVLTIUnRqugGNesKM47srGXg+7eLM46k6lL0KQbc6ph/jgwTkPjIKT/wA1DtVPix7RJOq5jA0W1QaAJi3arRyWP84bPNZxYWh850A+JhRtZwzGFpU2sJuDH3zSuGrU3tc5xgjS4H91SK47YsnYmErSFx4relgi9hqNByjjbzMax1hSO7uyXVMRQEEtNVkmDlgOBdJ8FS0IdrbuszOc73EAg27lonvawfBMsXunh8RVe5zn2ygND7NkAC17nWZvKmNp7TaXZGOs+ZBk5Q4Em9oEmB0TfY2PzMANzkBJkRw063XRGPHohObn2yvbw7jspN7bDtMAftG3JEWL28YHEeY5GIww0OvLpPJdUw7gWgDnqfFUHb+wTh3mowRRe8wDYsdLpZ/CcriPMaQr45+M5ssPUcd3v2cKOKeGtDWOAc0CYgi8T+8HWUKr/wC0HAZ6LKw1pmD/AAu/RwH+5UBc+SPGVHTilyjYIQhTKAhCEAZC2esM1WaiBvDLE7q0ob4RKbYVsuCdgyH/AH96JWXx/SFD3RzBPpxS+32d49C3W2rR9+aRwtMuDWtEuLwAOZNgEtvFiC+q6dR3dIgNsB42S+jP6fwN81wfD5Qp/dNzc76hvwHQCZ9VXD7rfCPiulbBwDRQa2LZYtY31g8EuR0gVsnaWNZTpOrVLMYJjQkn3Wjqbeq5dvLiXVanbO1qQ7wglsDoAGhXTe3ZgZgWva5xis0OzEGxa4A6ay0CeMxwCpO0xNGmf4vm0/VJjSWyrVoc1HiGk6FtOfAh9Mj/AIhQNbZrw4gNJAJE84OqmXmaY/8AkD/tqE/IrentEwPAKqdGTgp9lYQhCocAKXw7e6PAKIU7QEeSnkHgZGGzBJ/5S1O6boSgUbaK0hCnstg4BLDBtGgCWCyltm0hpX2e1wgrQ7uF7S5gs2J5meSkGqz7BpDsf4nH4QFjm4o1RTOe4rZVWkAb5RF7wCTAt4rpO5mEquo4d5dAqVS0AD8LCJOtrzpCiN7/APTpt/NUH/Frj84XRd0cNloYRo07PN5vL3n/AKrqwSc9shmXHSNcVQILwGmQQZMR7tFp043PqpLdygW0Qw8CW34QYA8oT7HM7lQnXOD8KcfT0TrBYdp4e695Gv53awupvRy+m2z2Q1rgZzd7lY6f2Wm2NkjE0H0nG5uw6lpa7Mx3UghLVcJnaxs5Yg26DTX7ITgiHOI1DXfqtA4tjaQJrYOr3X94AOEZmmzalKfeboei5Zi8K6m9zHiHNJBHh9F6F323SbjaAdOSpTktdfUzIPGO6PBcD2s9xLS85nARmOpaIy5jxIBiegWZHa2GOPF6GCEIUC4IQhAG1NZqIprDtVg/2i2D1J5ApfCHUJCmIzjlb4pSiYdCxloaoc4GiXOY0CSarRHO4sk9otJrOA5/VL0m95vV7fmEjrUcfD46pfR3HdGjW6D8vxMifKbLoW7lR3Ys82+BkxPkqE8QGx4eR/qpnY2NdTplrdGPnyI0HmUs1aNSplo3k29TGFq08wJ7luLXioMzeoyglVDHsHYMI4ud8R/RIbTrOq1aheZuYHBubvQOkn4Lcn/x4/K9vxa4IiqQ6ZmkJDBzp1R9R8UwHinuGqRVoefxIC0xWOl7zlbdx/C3mei0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6" name="Titolo 15"/>
          <p:cNvSpPr>
            <a:spLocks noGrp="1"/>
          </p:cNvSpPr>
          <p:nvPr>
            <p:ph type="ctrTitle"/>
          </p:nvPr>
        </p:nvSpPr>
        <p:spPr>
          <a:xfrm>
            <a:off x="0" y="0"/>
            <a:ext cx="4644008" cy="6669360"/>
          </a:xfrm>
        </p:spPr>
        <p:txBody>
          <a:bodyPr/>
          <a:lstStyle/>
          <a:p>
            <a:pPr fontAlgn="base"/>
            <a:r>
              <a:rPr lang="it-IT" sz="1800" dirty="0" err="1" smtClean="0">
                <a:solidFill>
                  <a:schemeClr val="tx1"/>
                </a:solidFill>
              </a:rPr>
              <a:t>Zerlina</a:t>
            </a:r>
            <a:r>
              <a:rPr lang="it-IT" sz="1800" dirty="0" smtClean="0">
                <a:solidFill>
                  <a:schemeClr val="tx1"/>
                </a:solidFill>
              </a:rPr>
              <a:t> e </a:t>
            </a:r>
            <a:r>
              <a:rPr lang="it-IT" sz="1800" dirty="0" err="1" smtClean="0">
                <a:solidFill>
                  <a:schemeClr val="tx1"/>
                </a:solidFill>
              </a:rPr>
              <a:t>Masetto</a:t>
            </a:r>
            <a:r>
              <a:rPr lang="it-IT" sz="1800" dirty="0" smtClean="0">
                <a:solidFill>
                  <a:schemeClr val="tx1"/>
                </a:solidFill>
              </a:rPr>
              <a:t> litigano già perché lui è geloso della donna, avvolta dalla seduzione del protagonista, che a sua volta si sente in colpa nei suoi confronti. Donna Anna, Donna Elvira e Don Ottavio si coalizzano contro Don Giovanni, desiderosi di portare a termine i giochi di seduzione dello stesso e , accettando l’invito di </a:t>
            </a:r>
            <a:r>
              <a:rPr lang="it-IT" sz="1800" dirty="0" err="1" smtClean="0">
                <a:solidFill>
                  <a:schemeClr val="tx1"/>
                </a:solidFill>
              </a:rPr>
              <a:t>Leporello</a:t>
            </a:r>
            <a:r>
              <a:rPr lang="it-IT" sz="1800" dirty="0" smtClean="0">
                <a:solidFill>
                  <a:schemeClr val="tx1"/>
                </a:solidFill>
              </a:rPr>
              <a:t>, si mascherano ed arrivano alla festa . Dietro la Maschera si cela la Morte, anche il canto di </a:t>
            </a:r>
            <a:r>
              <a:rPr lang="it-IT" sz="1800" dirty="0" err="1" smtClean="0">
                <a:solidFill>
                  <a:schemeClr val="tx1"/>
                </a:solidFill>
              </a:rPr>
              <a:t>Leporello</a:t>
            </a:r>
            <a:r>
              <a:rPr lang="it-IT" sz="1800" dirty="0" smtClean="0">
                <a:solidFill>
                  <a:schemeClr val="tx1"/>
                </a:solidFill>
              </a:rPr>
              <a:t> è contraddistinto da note cupe e gravi; invitando il nero terzetto ad intervenire alla festa e quindi ad entrare a palazzo, invita la Morte. </a:t>
            </a:r>
            <a:r>
              <a:rPr lang="it-IT" sz="1800" dirty="0" err="1" smtClean="0">
                <a:solidFill>
                  <a:schemeClr val="tx1"/>
                </a:solidFill>
              </a:rPr>
              <a:t>Leporello</a:t>
            </a:r>
            <a:r>
              <a:rPr lang="it-IT" sz="1800" dirty="0" smtClean="0">
                <a:solidFill>
                  <a:schemeClr val="tx1"/>
                </a:solidFill>
              </a:rPr>
              <a:t> e Don Giovanni accolgono insieme tutti gli ospiti, rafforzando il carattere del doppio, i due completano l’uno le frasi dell’altro e cantano sulla stessa linea melodica, </a:t>
            </a:r>
            <a:r>
              <a:rPr lang="it-IT" sz="1800" dirty="0" err="1" smtClean="0">
                <a:solidFill>
                  <a:schemeClr val="tx1"/>
                </a:solidFill>
              </a:rPr>
              <a:t>Zerlina</a:t>
            </a:r>
            <a:r>
              <a:rPr lang="it-IT" sz="1800" dirty="0" smtClean="0">
                <a:solidFill>
                  <a:schemeClr val="tx1"/>
                </a:solidFill>
              </a:rPr>
              <a:t> si diverte, </a:t>
            </a:r>
            <a:r>
              <a:rPr lang="it-IT" sz="1800" dirty="0" err="1" smtClean="0">
                <a:solidFill>
                  <a:schemeClr val="tx1"/>
                </a:solidFill>
              </a:rPr>
              <a:t>Masetto</a:t>
            </a:r>
            <a:r>
              <a:rPr lang="it-IT" sz="1800" dirty="0" smtClean="0">
                <a:solidFill>
                  <a:schemeClr val="tx1"/>
                </a:solidFill>
              </a:rPr>
              <a:t> è arrabbiato.</a:t>
            </a:r>
            <a:br>
              <a:rPr lang="it-IT" sz="1800" dirty="0" smtClean="0">
                <a:solidFill>
                  <a:schemeClr val="tx1"/>
                </a:solidFill>
              </a:rPr>
            </a:br>
            <a:r>
              <a:rPr lang="it-IT" sz="1800" dirty="0" err="1" smtClean="0">
                <a:solidFill>
                  <a:schemeClr val="tx1"/>
                </a:solidFill>
              </a:rPr>
              <a:t>Leporello</a:t>
            </a:r>
            <a:r>
              <a:rPr lang="it-IT" sz="1800" dirty="0" smtClean="0">
                <a:solidFill>
                  <a:schemeClr val="tx1"/>
                </a:solidFill>
              </a:rPr>
              <a:t> spinge </a:t>
            </a:r>
            <a:r>
              <a:rPr lang="it-IT" sz="1800" dirty="0" err="1" smtClean="0">
                <a:solidFill>
                  <a:schemeClr val="tx1"/>
                </a:solidFill>
              </a:rPr>
              <a:t>Masetto</a:t>
            </a:r>
            <a:r>
              <a:rPr lang="it-IT" sz="1800" dirty="0" smtClean="0">
                <a:solidFill>
                  <a:schemeClr val="tx1"/>
                </a:solidFill>
              </a:rPr>
              <a:t> al ballo e così il suo padrone può prelevare </a:t>
            </a:r>
            <a:r>
              <a:rPr lang="it-IT" sz="1800" dirty="0" err="1" smtClean="0">
                <a:solidFill>
                  <a:schemeClr val="tx1"/>
                </a:solidFill>
              </a:rPr>
              <a:t>Zerlina</a:t>
            </a:r>
            <a:r>
              <a:rPr lang="it-IT" sz="1800" dirty="0" smtClean="0">
                <a:solidFill>
                  <a:schemeClr val="tx1"/>
                </a:solidFill>
              </a:rPr>
              <a:t> e trascinarla con sé. </a:t>
            </a:r>
            <a:r>
              <a:rPr lang="it-IT" sz="1800" i="1" dirty="0" smtClean="0">
                <a:solidFill>
                  <a:schemeClr val="tx1"/>
                </a:solidFill>
              </a:rPr>
              <a:t>L’iniquo da sé stesso nel laccio se ne va</a:t>
            </a:r>
            <a:r>
              <a:rPr lang="it-IT" sz="1800" dirty="0" smtClean="0">
                <a:solidFill>
                  <a:schemeClr val="tx1"/>
                </a:solidFill>
              </a:rPr>
              <a:t>. La donna però reagisce con un grido di terrore che interrompe i festeggiamenti. Don Giovanni allora fa ricadere la colpa sul servo, procurandosi anche il suo odio.</a:t>
            </a:r>
            <a:br>
              <a:rPr lang="it-IT" sz="1800" dirty="0" smtClean="0">
                <a:solidFill>
                  <a:schemeClr val="tx1"/>
                </a:solidFill>
              </a:rPr>
            </a:br>
            <a:endParaRPr lang="it-IT" sz="1800" dirty="0">
              <a:solidFill>
                <a:schemeClr val="tx1"/>
              </a:solidFill>
            </a:endParaRPr>
          </a:p>
        </p:txBody>
      </p:sp>
      <p:pic>
        <p:nvPicPr>
          <p:cNvPr id="31756" name="Picture 12" descr="http://www.operatoday.com/Don-Giovanni-15.gif"/>
          <p:cNvPicPr>
            <a:picLocks noChangeAspect="1" noChangeArrowheads="1"/>
          </p:cNvPicPr>
          <p:nvPr/>
        </p:nvPicPr>
        <p:blipFill>
          <a:blip r:embed="rId2" cstate="print"/>
          <a:srcRect/>
          <a:stretch>
            <a:fillRect/>
          </a:stretch>
        </p:blipFill>
        <p:spPr bwMode="auto">
          <a:xfrm>
            <a:off x="4860032" y="1628801"/>
            <a:ext cx="4287644" cy="3308368"/>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1756"/>
                                        </p:tgtEl>
                                        <p:attrNameLst>
                                          <p:attrName>style.visibility</p:attrName>
                                        </p:attrNameLst>
                                      </p:cBhvr>
                                      <p:to>
                                        <p:strVal val="visible"/>
                                      </p:to>
                                    </p:set>
                                    <p:anim calcmode="lin" valueType="num">
                                      <p:cBhvr>
                                        <p:cTn id="14" dur="500" fill="hold"/>
                                        <p:tgtEl>
                                          <p:spTgt spid="31756"/>
                                        </p:tgtEl>
                                        <p:attrNameLst>
                                          <p:attrName>ppt_w</p:attrName>
                                        </p:attrNameLst>
                                      </p:cBhvr>
                                      <p:tavLst>
                                        <p:tav tm="0">
                                          <p:val>
                                            <p:fltVal val="0"/>
                                          </p:val>
                                        </p:tav>
                                        <p:tav tm="100000">
                                          <p:val>
                                            <p:strVal val="#ppt_w"/>
                                          </p:val>
                                        </p:tav>
                                      </p:tavLst>
                                    </p:anim>
                                    <p:anim calcmode="lin" valueType="num">
                                      <p:cBhvr>
                                        <p:cTn id="15" dur="500" fill="hold"/>
                                        <p:tgtEl>
                                          <p:spTgt spid="3175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317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152400"/>
            <a:ext cx="8229600" cy="828328"/>
          </a:xfrm>
        </p:spPr>
        <p:txBody>
          <a:bodyPr>
            <a:noAutofit/>
          </a:bodyPr>
          <a:lstStyle/>
          <a:p>
            <a:pPr algn="ctr"/>
            <a:r>
              <a:rPr lang="it-IT" sz="6000" dirty="0" smtClean="0">
                <a:solidFill>
                  <a:srgbClr val="FF0000"/>
                </a:solidFill>
              </a:rPr>
              <a:t>Atto secondo:</a:t>
            </a:r>
            <a:endParaRPr lang="it-IT" sz="6000" dirty="0">
              <a:solidFill>
                <a:srgbClr val="FF0000"/>
              </a:solidFill>
            </a:endParaRPr>
          </a:p>
        </p:txBody>
      </p:sp>
      <p:sp>
        <p:nvSpPr>
          <p:cNvPr id="3" name="Segnaposto contenuto 2"/>
          <p:cNvSpPr>
            <a:spLocks noGrp="1"/>
          </p:cNvSpPr>
          <p:nvPr>
            <p:ph sz="half" idx="1"/>
          </p:nvPr>
        </p:nvSpPr>
        <p:spPr>
          <a:xfrm>
            <a:off x="457200" y="4869160"/>
            <a:ext cx="8291264" cy="1988840"/>
          </a:xfrm>
        </p:spPr>
        <p:txBody>
          <a:bodyPr>
            <a:normAutofit fontScale="85000" lnSpcReduction="10000"/>
          </a:bodyPr>
          <a:lstStyle/>
          <a:p>
            <a:pPr fontAlgn="base"/>
            <a:r>
              <a:rPr lang="it-IT" dirty="0" smtClean="0"/>
              <a:t>Invaghitosi della cameriera di Donna Elvira, crede che per riuscire nel suo intento sia più conveniente presentarsi con gli abiti di </a:t>
            </a:r>
            <a:r>
              <a:rPr lang="it-IT" dirty="0" err="1" smtClean="0"/>
              <a:t>Leporello</a:t>
            </a:r>
            <a:r>
              <a:rPr lang="it-IT" dirty="0" smtClean="0"/>
              <a:t>. Allo stesso modo, celandosi dietro gli abiti del servo, convince Donna Elvira del suo amore. Partita la nobildonna col servo, Don Giovanni canta alla cameriera, quando sopraggiunge </a:t>
            </a:r>
            <a:r>
              <a:rPr lang="it-IT" dirty="0" err="1" smtClean="0"/>
              <a:t>Masetto</a:t>
            </a:r>
            <a:r>
              <a:rPr lang="it-IT" dirty="0" smtClean="0"/>
              <a:t> accompagnato da alcuni paesani vogliosi di vendetta.</a:t>
            </a:r>
          </a:p>
          <a:p>
            <a:pPr>
              <a:buNone/>
            </a:pPr>
            <a:endParaRPr lang="it-IT" dirty="0"/>
          </a:p>
        </p:txBody>
      </p:sp>
      <p:sp>
        <p:nvSpPr>
          <p:cNvPr id="7" name="Segnaposto contenuto 6"/>
          <p:cNvSpPr>
            <a:spLocks noGrp="1"/>
          </p:cNvSpPr>
          <p:nvPr>
            <p:ph sz="half" idx="2"/>
          </p:nvPr>
        </p:nvSpPr>
        <p:spPr>
          <a:xfrm>
            <a:off x="323528" y="1052736"/>
            <a:ext cx="4059936" cy="4572000"/>
          </a:xfrm>
        </p:spPr>
        <p:txBody>
          <a:bodyPr>
            <a:normAutofit fontScale="85000" lnSpcReduction="10000"/>
          </a:bodyPr>
          <a:lstStyle/>
          <a:p>
            <a:r>
              <a:rPr lang="it-IT" dirty="0" err="1" smtClean="0"/>
              <a:t>Leporello</a:t>
            </a:r>
            <a:r>
              <a:rPr lang="it-IT" dirty="0" smtClean="0"/>
              <a:t> vuole andarsene, Don Giovanni non vuole rischiare di perdere il suo compare e così gli offre del denaro che viene accettato dal servo ignaro del fatto che il padrone gli concede quella somma per trarre ulteriori vantaggi. Egli vuole coinvolgerlo in un’altra impresa: quella del travestimento.</a:t>
            </a:r>
            <a:endParaRPr lang="it-IT" dirty="0"/>
          </a:p>
        </p:txBody>
      </p:sp>
      <p:pic>
        <p:nvPicPr>
          <p:cNvPr id="3074" name="Picture 2" descr="http://www.schillerinstitute.org/educ/reviews/2010/detroit_don_giovanni/donna_elvira_and_don_giovanni.jpg"/>
          <p:cNvPicPr>
            <a:picLocks noChangeAspect="1" noChangeArrowheads="1"/>
          </p:cNvPicPr>
          <p:nvPr/>
        </p:nvPicPr>
        <p:blipFill>
          <a:blip r:embed="rId2" cstate="print"/>
          <a:srcRect/>
          <a:stretch>
            <a:fillRect/>
          </a:stretch>
        </p:blipFill>
        <p:spPr bwMode="auto">
          <a:xfrm>
            <a:off x="4499992" y="1340768"/>
            <a:ext cx="4644008" cy="324036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457200" y="1"/>
            <a:ext cx="8435280" cy="3861048"/>
          </a:xfrm>
        </p:spPr>
        <p:txBody>
          <a:bodyPr/>
          <a:lstStyle/>
          <a:p>
            <a:pPr fontAlgn="base"/>
            <a:r>
              <a:rPr lang="it-IT" sz="1800" b="0" dirty="0" smtClean="0">
                <a:solidFill>
                  <a:schemeClr val="tx1"/>
                </a:solidFill>
              </a:rPr>
              <a:t>Il falso </a:t>
            </a:r>
            <a:r>
              <a:rPr lang="it-IT" sz="1800" b="0" dirty="0" err="1" smtClean="0">
                <a:solidFill>
                  <a:schemeClr val="tx1"/>
                </a:solidFill>
              </a:rPr>
              <a:t>Leporello</a:t>
            </a:r>
            <a:r>
              <a:rPr lang="it-IT" sz="1800" b="0" dirty="0" smtClean="0">
                <a:solidFill>
                  <a:schemeClr val="tx1"/>
                </a:solidFill>
              </a:rPr>
              <a:t> dà loro delle indicazioni errate e rimasto solo con </a:t>
            </a:r>
            <a:r>
              <a:rPr lang="it-IT" sz="1800" b="0" dirty="0" err="1" smtClean="0">
                <a:solidFill>
                  <a:schemeClr val="tx1"/>
                </a:solidFill>
              </a:rPr>
              <a:t>Masetto</a:t>
            </a:r>
            <a:r>
              <a:rPr lang="it-IT" sz="1800" b="0" dirty="0" smtClean="0">
                <a:solidFill>
                  <a:schemeClr val="tx1"/>
                </a:solidFill>
              </a:rPr>
              <a:t> lo schernisce. </a:t>
            </a:r>
            <a:r>
              <a:rPr lang="it-IT" sz="1800" b="0" dirty="0" err="1" smtClean="0">
                <a:solidFill>
                  <a:schemeClr val="tx1"/>
                </a:solidFill>
              </a:rPr>
              <a:t>Zerlina</a:t>
            </a:r>
            <a:r>
              <a:rPr lang="it-IT" sz="1800" b="0" dirty="0" smtClean="0">
                <a:solidFill>
                  <a:schemeClr val="tx1"/>
                </a:solidFill>
              </a:rPr>
              <a:t> consola lo sposo mentre il vero </a:t>
            </a:r>
            <a:r>
              <a:rPr lang="it-IT" sz="1800" b="0" dirty="0" err="1" smtClean="0">
                <a:solidFill>
                  <a:schemeClr val="tx1"/>
                </a:solidFill>
              </a:rPr>
              <a:t>Leporello</a:t>
            </a:r>
            <a:r>
              <a:rPr lang="it-IT" sz="1800" b="0" dirty="0" smtClean="0">
                <a:solidFill>
                  <a:schemeClr val="tx1"/>
                </a:solidFill>
              </a:rPr>
              <a:t> cerca di fuggire dal posto in cui è con Donna Elvira, ma incontra </a:t>
            </a:r>
            <a:r>
              <a:rPr lang="it-IT" sz="1800" b="0" dirty="0" err="1" smtClean="0">
                <a:solidFill>
                  <a:schemeClr val="tx1"/>
                </a:solidFill>
              </a:rPr>
              <a:t>Zerlina</a:t>
            </a:r>
            <a:r>
              <a:rPr lang="it-IT" sz="1800" b="0" dirty="0" smtClean="0">
                <a:solidFill>
                  <a:schemeClr val="tx1"/>
                </a:solidFill>
              </a:rPr>
              <a:t>, </a:t>
            </a:r>
            <a:r>
              <a:rPr lang="it-IT" sz="1800" b="0" dirty="0" err="1" smtClean="0">
                <a:solidFill>
                  <a:schemeClr val="tx1"/>
                </a:solidFill>
              </a:rPr>
              <a:t>Masetto</a:t>
            </a:r>
            <a:r>
              <a:rPr lang="it-IT" sz="1800" b="0" dirty="0" smtClean="0">
                <a:solidFill>
                  <a:schemeClr val="tx1"/>
                </a:solidFill>
              </a:rPr>
              <a:t>, Donna Anna e Don Ottavio; i quali, scambiatolo per Don Giovanni, lo aggrediscono. Così l’uomo svela la sua vera identità (</a:t>
            </a:r>
            <a:r>
              <a:rPr lang="it-IT" sz="1800" b="0" i="1" dirty="0" smtClean="0">
                <a:solidFill>
                  <a:schemeClr val="tx1"/>
                </a:solidFill>
              </a:rPr>
              <a:t>Viver lasciatemi per carità</a:t>
            </a:r>
            <a:r>
              <a:rPr lang="it-IT" sz="1800" b="0" dirty="0" smtClean="0">
                <a:solidFill>
                  <a:schemeClr val="tx1"/>
                </a:solidFill>
              </a:rPr>
              <a:t>) lasciando gli altri in uno stato di confusione.</a:t>
            </a:r>
          </a:p>
          <a:p>
            <a:pPr fontAlgn="base"/>
            <a:r>
              <a:rPr lang="it-IT" sz="1800" b="0" dirty="0" smtClean="0">
                <a:solidFill>
                  <a:schemeClr val="tx1"/>
                </a:solidFill>
              </a:rPr>
              <a:t>Don Giovanni è giunto in un cimitero, quando una voce lo ammonisce : </a:t>
            </a:r>
            <a:r>
              <a:rPr lang="it-IT" sz="1800" b="0" i="1" dirty="0" smtClean="0">
                <a:solidFill>
                  <a:schemeClr val="tx1"/>
                </a:solidFill>
              </a:rPr>
              <a:t>“Di rider finirai prima dell’aurora”</a:t>
            </a:r>
            <a:r>
              <a:rPr lang="it-IT" sz="1800" b="0" dirty="0" smtClean="0">
                <a:solidFill>
                  <a:schemeClr val="tx1"/>
                </a:solidFill>
              </a:rPr>
              <a:t> , è l’oracolo della Statua del Commendatore. Don Giovanni, dopo un attimo di timore, si fa burla di quanto accaduto e chiede a </a:t>
            </a:r>
            <a:r>
              <a:rPr lang="it-IT" sz="1800" b="0" dirty="0" err="1" smtClean="0">
                <a:solidFill>
                  <a:schemeClr val="tx1"/>
                </a:solidFill>
              </a:rPr>
              <a:t>Leporello</a:t>
            </a:r>
            <a:r>
              <a:rPr lang="it-IT" sz="1800" b="0" dirty="0" smtClean="0">
                <a:solidFill>
                  <a:schemeClr val="tx1"/>
                </a:solidFill>
              </a:rPr>
              <a:t> di porgere alla voce-statua l’invito per cena e lui </a:t>
            </a:r>
            <a:r>
              <a:rPr lang="it-IT" sz="1800" b="0" i="1" dirty="0" smtClean="0">
                <a:solidFill>
                  <a:schemeClr val="tx1"/>
                </a:solidFill>
              </a:rPr>
              <a:t>“Signor, il padron mio, badate, non io, </a:t>
            </a:r>
            <a:r>
              <a:rPr lang="it-IT" sz="1800" b="0" i="1" dirty="0" err="1" smtClean="0">
                <a:solidFill>
                  <a:schemeClr val="tx1"/>
                </a:solidFill>
              </a:rPr>
              <a:t>vorria</a:t>
            </a:r>
            <a:r>
              <a:rPr lang="it-IT" sz="1800" b="0" i="1" dirty="0" smtClean="0">
                <a:solidFill>
                  <a:schemeClr val="tx1"/>
                </a:solidFill>
              </a:rPr>
              <a:t> con voi cenar”</a:t>
            </a:r>
            <a:r>
              <a:rPr lang="it-IT" sz="1800" b="0" dirty="0" smtClean="0">
                <a:solidFill>
                  <a:schemeClr val="tx1"/>
                </a:solidFill>
              </a:rPr>
              <a:t>, e la Statua china la testa ed acconsente.</a:t>
            </a:r>
          </a:p>
          <a:p>
            <a:endParaRPr lang="it-IT" sz="1800" dirty="0"/>
          </a:p>
        </p:txBody>
      </p:sp>
      <p:pic>
        <p:nvPicPr>
          <p:cNvPr id="15362" name="Picture 2" descr="https://encrypted-tbn3.gstatic.com/images?q=tbn:ANd9GcR2HXkGHUqSZg1PbL-UT-NQDZaGtwL7iCKSiOCP0yUQcKLjOyyX"/>
          <p:cNvPicPr>
            <a:picLocks noChangeAspect="1" noChangeArrowheads="1"/>
          </p:cNvPicPr>
          <p:nvPr/>
        </p:nvPicPr>
        <p:blipFill>
          <a:blip r:embed="rId2" cstate="print"/>
          <a:srcRect/>
          <a:stretch>
            <a:fillRect/>
          </a:stretch>
        </p:blipFill>
        <p:spPr bwMode="auto">
          <a:xfrm>
            <a:off x="4211960" y="3573016"/>
            <a:ext cx="4176464" cy="306896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3"/>
          </p:nvPr>
        </p:nvSpPr>
        <p:spPr>
          <a:xfrm>
            <a:off x="323528" y="-243408"/>
            <a:ext cx="8640960" cy="3240360"/>
          </a:xfrm>
        </p:spPr>
        <p:txBody>
          <a:bodyPr/>
          <a:lstStyle/>
          <a:p>
            <a:pPr fontAlgn="base"/>
            <a:r>
              <a:rPr lang="it-IT" sz="2000" b="0" dirty="0" smtClean="0">
                <a:solidFill>
                  <a:schemeClr val="tx1"/>
                </a:solidFill>
              </a:rPr>
              <a:t>Don Ottavio, nel frattempo, chiede a Donna Anna di sposarlo, ma la donna rifiuta.</a:t>
            </a:r>
          </a:p>
          <a:p>
            <a:pPr fontAlgn="base"/>
            <a:r>
              <a:rPr lang="it-IT" sz="2000" b="0" dirty="0" smtClean="0">
                <a:solidFill>
                  <a:schemeClr val="tx1"/>
                </a:solidFill>
              </a:rPr>
              <a:t>Adesso, Don Giovanni è nel suo palazzo, sta cenando ed scolta musica, quando la Statua del Commendatore giunge in scena. Don Giovanni sembra essere forte, ma non vuole pentirsi di quanto fatto (</a:t>
            </a:r>
            <a:r>
              <a:rPr lang="it-IT" sz="2000" b="0" i="1" dirty="0" smtClean="0">
                <a:solidFill>
                  <a:schemeClr val="tx1"/>
                </a:solidFill>
              </a:rPr>
              <a:t>“Pentiti, scellerato!”, “No!”, “Cangia vita!”, “No!”) </a:t>
            </a:r>
            <a:r>
              <a:rPr lang="it-IT" sz="2000" b="0" dirty="0" smtClean="0">
                <a:solidFill>
                  <a:schemeClr val="tx1"/>
                </a:solidFill>
              </a:rPr>
              <a:t>e sprofonda tra le fiamme sotto lo sguardo incredulo ed impaurito del suo servo. Il Coro punisce con le parole del canto Don Giovanni, peccatore.</a:t>
            </a:r>
          </a:p>
          <a:p>
            <a:endParaRPr lang="it-IT" sz="1800" dirty="0"/>
          </a:p>
        </p:txBody>
      </p:sp>
      <p:sp>
        <p:nvSpPr>
          <p:cNvPr id="1026" name="AutoShape 2" descr="data:image/jpeg;base64,/9j/4AAQSkZJRgABAQAAAQABAAD/2wCEAAkGBhQSEBQUEhQVFRQWGBcWFxQUFBcUFRQUGBcVFxUYFRgXHCYfFxojGRcUHy8gIycpLCwsFx4xNTAqNSYrLCkBCQoKDgwOGg8PFykcHBwqKSwsLCkpKSksKSksKSkpKSwsLCkpKSksLCksKSkpKSkpKSkpKSksKSksKSkpLCwpLP/AABEIALcBEwMBIgACEQEDEQH/xAAcAAABBQEBAQAAAAAAAAAAAAAFAAIDBAYHAQj/xABDEAABAwIDBAcEBwYGAgMAAAABAAIRAyEEEjEFQVFhBhMicYGRoQexwdEUIzJCUnLwJDNiouHxU4KSssLSFRY0Y3P/xAAYAQADAQEAAAAAAAAAAAAAAAAAAQIDBP/EACIRAQEAAgICAwEBAQEAAAAAAAABAhEDIRIxIjJBQlFxE//aAAwDAQACEQMRAD8A4apmMt+v7qFW6DJaP1/VKnHhp2KrIi6n2T+vfdUISh14AntakApWNVJX9jM7f64FHxRyFr4mCLcZn4SguyrPH64o7WMtMclcRfYe2lpb5amI8IVilhyV1n2edGcPXwrHVKeZxLgTmcNDyK2rOgWD/wAL+d/zTs0mZbunz/S2W47laZsbku+t6G4UaUh5k+9P/wDU8N/hhLcV24F/4fkvf/E8vRd8/wDU8N/hhNd0Qwx+57vkjodvn+rszkqdbAxu9F9DP6DYU/cPp8lWq+zjCO3O8Mv/AFR0fb54q0uXoomMZDswMwYIGhgxPjC71tD2X4QNJ7f8n/VYTpf0To4eg59OZlo0bvPIJzHc2nym9OWVKSgcxFKtJU3UlKlMtTcqslijcxBvMPTlw/XvRIUSPlx8ND5qrgmS9vfvIHqbea0NGiOQ+1fQGx3nsH3+MLn5cvF0cWHkzO1WdsW+7wjeUPcEb27Ry1iOAG4DjwshD23WmHeMZck1lURCapCEyFaXi8XpSSDxJJJAJJJJAJJJJAJE8Ezsf1HE7tfJDg1GNmt+r+Ei9z93U+BUZ+l4eyfS7Lu75/i7SFQj9VtnDkeHA/j7XkgcIwPMgFMwJjQpWLRkIbP1CNU2yI4oHgzdHaFSyZOyey62EZP4n+/5roTVgPZs+cK07szvKVvmLTk9T/jHD7U9JJJYugkkkkAkkkkAN2u+wC5p7Q//AIx5vb4RPyXRdsO7XgsB08b+yHvHxXVjPg5v7cgqtVNzNVfqhVHNWDdVypj23VjKoi26QSbLMVWHgdZAjxIIHkVpaDgIOl3drT+cy06/h38SgGzGEVWHnxI05tuPBF218sEaguk6aiPtDtHxHvXJz47rs4MtQH26ya57hw/428kHrshxC0ZodZWOujefyQXaVOKrhzW/HNYxz8l3lVBwTFK4KNaINK8TnJqkyXi9XiASSSSASSSSAt4dvZ80Y2M36qJ8M0b+H3vAgoXhG9nzRfY09WOZ0ve+8aHzWfJ6acX2X3Ug0Om0tOoAnmBUBPi0oBisOMoIWni0WbbSRTm2sOkT3G+gCCbRw0MBGkBHF6p8vuBQCe1NATlrGK5htUXo6ILhzdF6DpCZO2ezB/7Ez8z9fzLodPQLl3s/xGXCUZEjNVJB0PaN4R/aO3SwOc0utJhriJO4ADiYV55b1HPL45Vtkln+g+06tfCB9a7szgDEEtEa+MjwWgWTqJJNe8AEkgAak2AQuv0qwzCQagkGCPlxCBsWSVbB7Sp1Z6t7X5dcpmNeHcVZQAPapl5WI9ojYwn+ZvuctpjLvPesb7R2fsg452+Fnrr/AJcv9OP1Wqs4K+9klUqgue9c7oQqItupl5TpyQOJQFrZFEuqtglutxM6cvci2L2e1v3wTw1fu+73cHJmFwGXJJic3OdN0hSU2thsiPtHx7jYeBPwXLy78nVw2eJ2w8ES6oeAbum17X7lldvD9oqfmK2mAr5G1tIinrI1lYra7prPPFxW+H1jmynyoa8KIhWHhREKiROTVI4JkJGakvSvEjeJJJIBJJJIAngB2Ciuxj9W3v8A+W+ez5oXs5/ZjvRXY0dWO/48T2fNZ8v1acP2GKbwG8AM1gck24QWT4yeWqE48/UxyHvV95hjokXPEbh+GWH3+CGYl00TfcFPD6quf3Ahu9eBPosmU2FuwT0dUSoOQyir+GN0yde6GkswVJ0QJeb7wXkH3IP0p265oo02mHtc4vI3ljixvhYmO5bbBbLjA0KeUg9W0TxLmEk/6jK57jqObaFJ2kvpvPKbO8nMP+oKd7YY6tdT2FtZ1HD06pIfQqDNubUZJiSN4MLWYXFNqNDmEOad4/VlwNmIq4fFuYH9XSe4tBlxYL9nMAZHDxWiw216mGP1VRwOt7B3hu7jPeququWzr8dQ28WjDVc85chmNeUeMLj76rWuLGua5zxOR7AQD/ESZFpiOSM7S9olWrh304ZJBDuyQ48hc+gWFfiXvcHdUb/eLT/u09yc6ir3XTvZk6pmqzThjj+8uQMo+wCLaun+y6C42Wa6DY6l9DY1hDQ0lpzObJdqTu3kjwWiqv7JKn9V+AjxJJ71jvaUP2Vo/jHqHLa7u+VjPaT+5Zwzt9zl1X61zT7RzV+Ha1s74QKqbu7z70fx2lggFQXPeVzuiImhT7OpzWYOJCkwOCLyrHUZMSwfl+KDHMVhwG09DM+8cVS6m3naJ9BordbEEuYDAieWkJr6UWi4m2oHdfL5Erk5su3VwT4qlKmQKo4GmY0sJ+eiyO0G/WOniVucJTBNZulmbraExCxe1f3z/wAxXRh9Y58/vYHvCihTvCjhUSF4TCFM8KOEBGV4U8hNIUmavF6V4gEkkkgL+BFkS2TWho7+Y+9x08whGDcrODrR58+KnKbmlY3V20datDD3kTe9haWGD3EfJD8Q09STugJHFSDz/p+HXxt4pmIP1PgEuPHUPky8qq7ObJd3D4ptendO2ablT4ll1qy/UFFmqJ7Fw3WVqbI+05rfMgKrhaNz4fFavoDs+cfSMWYTUM6dkW/myqaLenbttEhjQwxERabaLn22dlPZjA+kQX0n58pIGelUDXmCbSCDHMFb6vj2lozEcYNvEbxHG6yXSrAuP1wBIYMlUNPaFPVjjHA5r8wpjlw/wExP1zsS1wguqU6THaE56rjnE8ABfvVOtQdQnK91RgsWvuY4tPwVmgyDTMyM2bvDKbnNPmR5qliKsjfqQQRFlda4mUnNdBB7jw+avUmzcgd/HfvWdGJ6uoQfDmNPOVPV20WcbkANBjMf7wk0ahmLLXMiSCRJ3xyG+XEBaantmvSOVhYRPbpF02GvVn7puPMa6rneLfUb2C+a9WYyiAwU5cGt/wAwcJ3kK90D2ka1Q53tL3RDIvmbEOINr2HZ/DdTllcZuHjhMr27LhKzarGvboRYbwZgg8wQQe5YT2nP+raP/sb7nLQdDKTqfX0HkSx4eBM9l7ZmTq0ka8ZWZ9p1UdWP/wBB6NK6cbvGsNazc+rvsY80HdTl570UtHiFWo4R2bNunfv7ljt0QR2LhDE7viqu1HBuMaRoA33FFMI6LHihG2HftQOtm+5V+Int66vNUA6SfeEa60hoMSbgXBi2oFh5G/os+55zAnj8QtBQe0MDnRF4kze277Plru3ri556d3Beqo0MQR1xce0cvuPBY/H/ALx3eVoG4sHrDxjlpI3LO4ky4966cPrHNl9rVd4UUKZ6jVpRPCZClcExI0bgoyFM5MISCIheJ5CYgEkkkgJ6Dd6kw5t/fim4Qr2iLBAWs+v64cLK3Vrg0CN9lTaJJ/v7tF7XpEDwCCWdkNu7w+KtVWSVV2Y8gPjl8VcoukygfpYRhzmeWmn3kROMfSp1Mli4AE7w0ODjHkFVw16mkaWOsdtW8c3sm3LkmKiwnSao7Esq1ajnOENJd+DQi27UrtOG21RxDS/Dva52W4BhxG+RqL7l881HKbC419MhzHOaRvaSD5hSnLCV2Lal6pJEWJgaCcrePestjqkO7vFXsJVP0dhJLnFrCXEkklzS8ye8oNido0gCHuhzSZaQc03sBHrpoqrPGaD8fVkh53G3Ofuo1sSoGB7qkZpEOIHZNg0N4QZ9UAwIzP6wgC8tHA8e+yfisSRTbG94+JSajOBwT6+J6+7aTeyw7yLsEeMkz6yhFdtTB4lwa43mDxY47+dvMLU9FK4OEaDq23rKH9OaLSxlQfaByxyMkeRB80Ft1vYNSnj6NGsTkxAYB1lNxabajWHCZsRvKC9Ptg1HUwCWyDnBPZa/WROjXXFjrNiue9BemzsK7I49gkFpOjXjSeR0PIrrO0dqs2hgg+hDnA5jT7JeNQ4AEXN92oVbuukWavbiQpONUUzYlwaZtBmLrpGzsY1uHgENY0QWdWx4dJPac5twY0BWa2v0dxAearWEVGgP0h4boC4aW3EcIiyd0bo4zGk087i2YLnGwhc/LjcnXxZSAlTaE1HNgA5iQG6RJlD8UZxLdfu6rc7Z9m2Lpk1MtOo1o1otAdG8ltiTAHqsNXZGJb3j3LbH0xtly3FzaFIADd32m4vf4qlisS4NANhEixEzaecxu4IhVxlhuidCRv4gHjwQSu/QQB3CPPeUahy0xjjdDaupV1pVKrqUyRvUSlco0zMcmKRyYkDXBRuCkKYQkEbgmQpHJhQDUkkkBYwwRGhhWZYzXidPihdA33eKv06hH3WnzTKpWUhvP681LtB8s7oCawk/daPNeVZAlzQRwuPFANwFSC7mrlCpBuhuGcRorDH8UjEadcF88v8Asrof2Y5goO117cviiOCfcTonCrZ0OgLMXg6b2EMrwe1fK/tOgP5/xDyKwu1ujtfDPyVqbmOOk6OGktIsRPBdj6KkDD08ukWnhmKNbfwVKrhyarGv6uHtnVrwREHmRB4hdH/nLjtjc7jkwjKYbTLYiMrf9NNon3rMdItjB73VS6CQBEbxaT4QtDUBEFxzFznHhqDAAFgBayBbUd2jN+9c5wOZVDRHAe5Np0usZkFjl3/ikRPkqdR93K1hCc5jg0eMkoaND0PJitSd9ppmAZ3XuLI2cCHuaXNBAIcARIkb1j+jmN6vG3P2xB7z+it61hDeEEpFWM6a7EbTipTblBMOaPsgnQjh3Kj0X28/D16biXtbMZmkgxoYPl8ZXQcRhadWm/rQCwCTu0v36rIP2fUxNGqQMlOm01GjKB1lR3bIngGmLfwoG+nY9gV31sPWAqZnuB+uMAuBYC02HMDwTeiex2YWiIJLiXEuNtTw5D4rJeyzajnYOuwu7TYAM3DSJ1/1LT0cUXjILWMeAiPJaSS9sLlZvEbqYoMcHgy0mD4zHrI8BxWN9oXQZlRv0ygIe2HVGAWe06vA3OE34i+utjrnMlxdLXEBwP3Kguxw/hdBBR7YW0RUYabrxIE72agHwkI9p3ce3C69LtCSIE6WPoh2JqES0Hsk5oGltLLRdNtlOwuJqU4OWZYSdWH7Py8FlKjjvlQ6pdzZjWqjU1Kulp5+apVtUzROKYnOTEA1yanOTUjeFRuUhTCgGOTE8hMSBpSShJAOpG6I0rocwIjhQnCq7TMKOs4uaWiL/wB1LFoTMsbvRFEVsBc5ePvCkfTvC9DBmkN9PVPcJMgpB5hhqiGF+0EPoiCUUwJv4R42TDq/RQ/stH8jUS6RY/Jh+/XuA+cIZ0ZMYaj+RvuTOllTM0Nkjs+rnAfBdFusHPlPkzVauRTpTqTPnmsge0qhMn1RrbVVoNNo3Fg9Fn9oVLSudcBqh7XiiGEdDvEe4Icx8vHereFiTPH5oaHbZqBtVjmcNeYK6Vs/GtrYdr27x2u8Bc225R+ppvG9x9R/RGOg+2IDqLjY3HxSo/BfbeNOU0mH7ZGmsfPVFtm1h1bKbtBLRwgTA9fRCBsvLXBm027+SIYeqHOqsNj2XD/NIPq3+ZNFXOj2CZg3Oph326NNzrz22ucHRyMhGcPtINcD+EzO7Qz8FhOmOKfSq0nNMZmEHmQ4EhUqXTItolrgCXA9oEhzXA2PdEeSqZdJuG+3Wq9AYimX0O0DOambOad7SN24gjfCGbLxRa92XVmoOsDW24xC5fhuk+ILx1TsrrduQ2AP15Irs/pniDiZqmXx9rXMBuuJiPRHlNleO602ntK2cMVhBXp3dRuePVn7QI5Wd4OXG3OMrqQ6WuaS5rS1tg4luZl9xJERf1WF6UbKpseHUjDXycn4DbTi29kXVu4rjlxmqCl5VKvrPFXBQTjhMw/UpNQtxTFZxWEczUW4jRVSUG8KavSmpAimlOJTCkDSmFPKYUB5KS8SQBqk2jB+rE7jmdb1XT9j9F6Q2dQD2NzVQ6o/M0NLaestdrN6cLB9BcJT64VsRHUU5LhZxe4DstDd4kidy6B0m6TMFCrTY8OzEOsIFOmJ7DT/AJWz+ZaT/WGdtskc6xrWtqPawy1riATvAKgzzqqza91OHAhS1MI9FDhX9oj04qUawqTXw6ealQhSaZMohhCqOEdMn9bkQwrEydV6PWw9H8jP9oQ/pLiwasfxNb5Lb7CoN+iUMzZilT0ExDG71gdo0GurZiPvOd6rS3eMjGzVAOkjctVnN1P4IFtN0StB0ofLqZ/iHkCFlto1JlZ1WKlSPaV3DOkfriUNpPgq/s8zbcRfukpNF7aJzYYcAWnuOhHqgmHqua4Fpgi4R1wzUCOPvj5oTUwpbkJ0cJB8kCOlDD1Qyn1rYeWtcCLte0gGWniN41CrVcb1OWqWE5czXiLlk9rxB7Q7iul4HDsq4SjmaHNdSpmCP4G6HUEcQsL042FTo0mFmY5qrpL3uc4DL9kE6N1/qtcuPU3GOOW7pnemOKbWpUn03BwkgEdw13g8uSxtamQZ9eYifeirsMGm1t/cFRxOKBGUaTMkXJ0PcNLLJtHuznnODc3nSfRT7TeRV7LpvIcMrdfyuIHmmbFjrWg7zG7Xx0VzpRhw17b/AHRwnxhV+J/pewm2eqpxIdLndstlxFr30/sqGJqdZDt+kbuUcByVNmgHDcrTBNlMjS1K2kLepUkCLdyqMqSYVxzYEqtoCsfOV1/BBCje0oykjggbkqceEppK9lNJSMk0r1NKA8KYvSvS6yAYkkUkBqWHq8HSZaajhNr3IOvcR5KTbOIhjubsvhr8FV2riP2ik0aU4MEzB1juVXaNWMrCZgTPM6qrUSIFKx8FV2VbqxSbokpYZMXQwG5RhreJ3IUKchI1/ZuhRXDNi6FYOlZGcGQQfH3FMnZMLjnU8HM2FJo7zlAWHpOe+q6YDYtvzfILTbSJGHaziGDloFn8IxzZLtQVVZZewPpU+7I0ke9ZTGPlaHpXUiowc/msxiXKarD0qjVXsMYju+aob1am4HJJo0GAb2HDgZ8iFWxrPqQPwPjwlw/6qbBVYM7iLqHEP/fN55h6FCXeuivawOFI06mn/tCzXtRqDqqTRrnJ7uz/AFRzoJjM2y8O4S52QsAF7sc5th3NWN9ruINJtGkTNR81XRo1ploHMm/dHNdGWXxYYY/Nz3G4qQQNOMC/nuQd5unuqklPFPL3+5YOgmNc2HcCO8cFb2riw8hw4eq8bSzMfvO7vEH4KiX9mEHrsYFKNdeEKzSEbtd6jr41lWXN1IBI/C6LjTjKlFXstCNJRihDuWoVrFPEeCfWIIEcEGfTJk5yDy0iBu396Agxj5a7uQZyJ1aDi1xLtN0aoY5FOGErxXcFWLW1QIuy/ZzGJFgfu96pFyRvCmEp4bJTHBAJoXjk8afq6jc4cEA2UkkkASp181VzudlBia+ZxPNLDDiY8JVgbObFng+BBTJTbzRDD1SNyVPBt3lX2NaEaBNqSOCpVhDoHyRSmGq/h8NQd9rXinothWCw5y95Wv6FdFXYqvkFhEuJ3NmDHO6r4QYdpvJHetPsXpPSw9TPTDWmI8E/EvJq+nuz2sbQp0xEB0nU2Aa34rNUtkFrAXunkoNu9OXVq2YkCGhogDiT8ULq9KrcTxOqemWW7Wa6YCK4G7UeqzdS60W1cR1rmudqP6oe7DDgorXH0FUm3VipZwlW6eFA3KZ1AFJabButIurFWhmqNeBAcMhHMcfD3JmGEBXKT7Qe9VpLrHsbdGDcHfce4Cd0hrj6qD2z9HhWo06zBNRmZp50/tehk+JWR2D0mNCm5jdC7N4wB8EUrdLjVZlcfO4Va2lyqng3NdIGhR6p0Se5jHt7QeM1hpMWPP5IlicOwOMaIlsraWRmWdDbxv75S0rbP4bovUFtB6qhtHog9rHVG6NPaboYMQW8Rr5Lct20BrdR4naLXiI115hHiW3MadItM+aKUpLR6IxtLZbJzM0Oo4Hj3Kvh8NAI8UtK9h73EHVV8U+IiTYa7iBBHcjVXDBRmgzgEyZ1zjBF78lTdhVrDRbwC8FBn4Qlo2ewFCG1ZcRNMgRvdIIB5W9yFuolbX6KzQAJn0FnAI0W2MZQJIhWn7KPmtIMC0aBOdSan4ntlxgXEXCqPwrhuWrqsCo16IS0Ns/1R4JIqaaSWgFNepmVkkkjTsqqdldJJUErcSpRikkkEeMWU4Ys8Ukkw8OLPFefS+aSSQL6XzTxiUkkg9+kpzcQkkgJGYlP+mc0kkwc3Gjip6eO5pJI2Sf6fK9GMSSTBwxiX0xepIOvDjFE7EpJIBrsUo3YlJJAMdiV4MQkkgqX0lefSV6kgGOxKhdiUkkwgfXVWpiEkkhFc1kk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data:image/jpeg;base64,/9j/4AAQSkZJRgABAQAAAQABAAD/2wCEAAkGBhQSEBQUEhQVFRQWGBcWFxQUFBcUFRQUGBcVFxUYFRgXHCYfFxojGRcUHy8gIycpLCwsFx4xNTAqNSYrLCkBCQoKDgwOGg8PFykcHBwqKSwsLCkpKSksKSksKSkpKSwsLCkpKSksLCksKSkpKSkpKSkpKSksKSksKSkpLCwpLP/AABEIALcBEwMBIgACEQEDEQH/xAAcAAABBQEBAQAAAAAAAAAAAAAFAAIDBAYHAQj/xABDEAABAwIDBAcEBwYGAgMAAAABAAIRAyEEEjEFQVFhBhMicYGRoQexwdEUIzJCUnLwJDNiouHxU4KSssLSFRY0Y3P/xAAYAQADAQEAAAAAAAAAAAAAAAAAAQIDBP/EACIRAQEAAgICAwEBAQEAAAAAAAABAhEDIRIxIjJBQlFxE//aAAwDAQACEQMRAD8A4apmMt+v7qFW6DJaP1/VKnHhp2KrIi6n2T+vfdUISh14AntakApWNVJX9jM7f64FHxRyFr4mCLcZn4SguyrPH64o7WMtMclcRfYe2lpb5amI8IVilhyV1n2edGcPXwrHVKeZxLgTmcNDyK2rOgWD/wAL+d/zTs0mZbunz/S2W47laZsbku+t6G4UaUh5k+9P/wDU8N/hhLcV24F/4fkvf/E8vRd8/wDU8N/hhNd0Qwx+57vkjodvn+rszkqdbAxu9F9DP6DYU/cPp8lWq+zjCO3O8Mv/AFR0fb54q0uXoomMZDswMwYIGhgxPjC71tD2X4QNJ7f8n/VYTpf0To4eg59OZlo0bvPIJzHc2nym9OWVKSgcxFKtJU3UlKlMtTcqslijcxBvMPTlw/XvRIUSPlx8ND5qrgmS9vfvIHqbea0NGiOQ+1fQGx3nsH3+MLn5cvF0cWHkzO1WdsW+7wjeUPcEb27Ry1iOAG4DjwshD23WmHeMZck1lURCapCEyFaXi8XpSSDxJJJAJJJJAJJJJAJE8Ezsf1HE7tfJDg1GNmt+r+Ei9z93U+BUZ+l4eyfS7Lu75/i7SFQj9VtnDkeHA/j7XkgcIwPMgFMwJjQpWLRkIbP1CNU2yI4oHgzdHaFSyZOyey62EZP4n+/5roTVgPZs+cK07szvKVvmLTk9T/jHD7U9JJJYugkkkkAkkkkAN2u+wC5p7Q//AIx5vb4RPyXRdsO7XgsB08b+yHvHxXVjPg5v7cgqtVNzNVfqhVHNWDdVypj23VjKoi26QSbLMVWHgdZAjxIIHkVpaDgIOl3drT+cy06/h38SgGzGEVWHnxI05tuPBF218sEaguk6aiPtDtHxHvXJz47rs4MtQH26ya57hw/428kHrshxC0ZodZWOujefyQXaVOKrhzW/HNYxz8l3lVBwTFK4KNaINK8TnJqkyXi9XiASSSSASSSSAt4dvZ80Y2M36qJ8M0b+H3vAgoXhG9nzRfY09WOZ0ve+8aHzWfJ6acX2X3Ug0Om0tOoAnmBUBPi0oBisOMoIWni0WbbSRTm2sOkT3G+gCCbRw0MBGkBHF6p8vuBQCe1NATlrGK5htUXo6ILhzdF6DpCZO2ezB/7Ez8z9fzLodPQLl3s/xGXCUZEjNVJB0PaN4R/aO3SwOc0utJhriJO4ADiYV55b1HPL45Vtkln+g+06tfCB9a7szgDEEtEa+MjwWgWTqJJNe8AEkgAak2AQuv0qwzCQagkGCPlxCBsWSVbB7Sp1Z6t7X5dcpmNeHcVZQAPapl5WI9ojYwn+ZvuctpjLvPesb7R2fsg452+Fnrr/AJcv9OP1Wqs4K+9klUqgue9c7oQqItupl5TpyQOJQFrZFEuqtglutxM6cvci2L2e1v3wTw1fu+73cHJmFwGXJJic3OdN0hSU2thsiPtHx7jYeBPwXLy78nVw2eJ2w8ES6oeAbum17X7lldvD9oqfmK2mAr5G1tIinrI1lYra7prPPFxW+H1jmynyoa8KIhWHhREKiROTVI4JkJGakvSvEjeJJJIBJJJIAngB2Ciuxj9W3v8A+W+ez5oXs5/ZjvRXY0dWO/48T2fNZ8v1acP2GKbwG8AM1gck24QWT4yeWqE48/UxyHvV95hjokXPEbh+GWH3+CGYl00TfcFPD6quf3Ahu9eBPosmU2FuwT0dUSoOQyir+GN0yde6GkswVJ0QJeb7wXkH3IP0p265oo02mHtc4vI3ljixvhYmO5bbBbLjA0KeUg9W0TxLmEk/6jK57jqObaFJ2kvpvPKbO8nMP+oKd7YY6tdT2FtZ1HD06pIfQqDNubUZJiSN4MLWYXFNqNDmEOad4/VlwNmIq4fFuYH9XSe4tBlxYL9nMAZHDxWiw216mGP1VRwOt7B3hu7jPeququWzr8dQ28WjDVc85chmNeUeMLj76rWuLGua5zxOR7AQD/ESZFpiOSM7S9olWrh304ZJBDuyQ48hc+gWFfiXvcHdUb/eLT/u09yc6ir3XTvZk6pmqzThjj+8uQMo+wCLaun+y6C42Wa6DY6l9DY1hDQ0lpzObJdqTu3kjwWiqv7JKn9V+AjxJJ71jvaUP2Vo/jHqHLa7u+VjPaT+5Zwzt9zl1X61zT7RzV+Ha1s74QKqbu7z70fx2lggFQXPeVzuiImhT7OpzWYOJCkwOCLyrHUZMSwfl+KDHMVhwG09DM+8cVS6m3naJ9BordbEEuYDAieWkJr6UWi4m2oHdfL5Erk5su3VwT4qlKmQKo4GmY0sJ+eiyO0G/WOniVucJTBNZulmbraExCxe1f3z/wAxXRh9Y58/vYHvCihTvCjhUSF4TCFM8KOEBGV4U8hNIUmavF6V4gEkkkgL+BFkS2TWho7+Y+9x08whGDcrODrR58+KnKbmlY3V20datDD3kTe9haWGD3EfJD8Q09STugJHFSDz/p+HXxt4pmIP1PgEuPHUPky8qq7ObJd3D4ptendO2ablT4ll1qy/UFFmqJ7Fw3WVqbI+05rfMgKrhaNz4fFavoDs+cfSMWYTUM6dkW/myqaLenbttEhjQwxERabaLn22dlPZjA+kQX0n58pIGelUDXmCbSCDHMFb6vj2lozEcYNvEbxHG6yXSrAuP1wBIYMlUNPaFPVjjHA5r8wpjlw/wExP1zsS1wguqU6THaE56rjnE8ABfvVOtQdQnK91RgsWvuY4tPwVmgyDTMyM2bvDKbnNPmR5qliKsjfqQQRFlda4mUnNdBB7jw+avUmzcgd/HfvWdGJ6uoQfDmNPOVPV20WcbkANBjMf7wk0ahmLLXMiSCRJ3xyG+XEBaantmvSOVhYRPbpF02GvVn7puPMa6rneLfUb2C+a9WYyiAwU5cGt/wAwcJ3kK90D2ka1Q53tL3RDIvmbEOINr2HZ/DdTllcZuHjhMr27LhKzarGvboRYbwZgg8wQQe5YT2nP+raP/sb7nLQdDKTqfX0HkSx4eBM9l7ZmTq0ka8ZWZ9p1UdWP/wBB6NK6cbvGsNazc+rvsY80HdTl570UtHiFWo4R2bNunfv7ljt0QR2LhDE7viqu1HBuMaRoA33FFMI6LHihG2HftQOtm+5V+Int66vNUA6SfeEa60hoMSbgXBi2oFh5G/os+55zAnj8QtBQe0MDnRF4kze277Plru3ri556d3Beqo0MQR1xce0cvuPBY/H/ALx3eVoG4sHrDxjlpI3LO4ky4966cPrHNl9rVd4UUKZ6jVpRPCZClcExI0bgoyFM5MISCIheJ5CYgEkkkgJ6Dd6kw5t/fim4Qr2iLBAWs+v64cLK3Vrg0CN9lTaJJ/v7tF7XpEDwCCWdkNu7w+KtVWSVV2Y8gPjl8VcoukygfpYRhzmeWmn3kROMfSp1Mli4AE7w0ODjHkFVw16mkaWOsdtW8c3sm3LkmKiwnSao7Esq1ajnOENJd+DQi27UrtOG21RxDS/Dva52W4BhxG+RqL7l881HKbC419MhzHOaRvaSD5hSnLCV2Lal6pJEWJgaCcrePestjqkO7vFXsJVP0dhJLnFrCXEkklzS8ye8oNido0gCHuhzSZaQc03sBHrpoqrPGaD8fVkh53G3Ofuo1sSoGB7qkZpEOIHZNg0N4QZ9UAwIzP6wgC8tHA8e+yfisSRTbG94+JSajOBwT6+J6+7aTeyw7yLsEeMkz6yhFdtTB4lwa43mDxY47+dvMLU9FK4OEaDq23rKH9OaLSxlQfaByxyMkeRB80Ft1vYNSnj6NGsTkxAYB1lNxabajWHCZsRvKC9Ptg1HUwCWyDnBPZa/WROjXXFjrNiue9BemzsK7I49gkFpOjXjSeR0PIrrO0dqs2hgg+hDnA5jT7JeNQ4AEXN92oVbuukWavbiQpONUUzYlwaZtBmLrpGzsY1uHgENY0QWdWx4dJPac5twY0BWa2v0dxAearWEVGgP0h4boC4aW3EcIiyd0bo4zGk087i2YLnGwhc/LjcnXxZSAlTaE1HNgA5iQG6RJlD8UZxLdfu6rc7Z9m2Lpk1MtOo1o1otAdG8ltiTAHqsNXZGJb3j3LbH0xtly3FzaFIADd32m4vf4qlisS4NANhEixEzaecxu4IhVxlhuidCRv4gHjwQSu/QQB3CPPeUahy0xjjdDaupV1pVKrqUyRvUSlco0zMcmKRyYkDXBRuCkKYQkEbgmQpHJhQDUkkkBYwwRGhhWZYzXidPihdA33eKv06hH3WnzTKpWUhvP681LtB8s7oCawk/daPNeVZAlzQRwuPFANwFSC7mrlCpBuhuGcRorDH8UjEadcF88v8Asrof2Y5goO117cviiOCfcTonCrZ0OgLMXg6b2EMrwe1fK/tOgP5/xDyKwu1ujtfDPyVqbmOOk6OGktIsRPBdj6KkDD08ukWnhmKNbfwVKrhyarGv6uHtnVrwREHmRB4hdH/nLjtjc7jkwjKYbTLYiMrf9NNon3rMdItjB73VS6CQBEbxaT4QtDUBEFxzFznHhqDAAFgBayBbUd2jN+9c5wOZVDRHAe5Np0usZkFjl3/ikRPkqdR93K1hCc5jg0eMkoaND0PJitSd9ppmAZ3XuLI2cCHuaXNBAIcARIkb1j+jmN6vG3P2xB7z+it61hDeEEpFWM6a7EbTipTblBMOaPsgnQjh3Kj0X28/D16biXtbMZmkgxoYPl8ZXQcRhadWm/rQCwCTu0v36rIP2fUxNGqQMlOm01GjKB1lR3bIngGmLfwoG+nY9gV31sPWAqZnuB+uMAuBYC02HMDwTeiex2YWiIJLiXEuNtTw5D4rJeyzajnYOuwu7TYAM3DSJ1/1LT0cUXjILWMeAiPJaSS9sLlZvEbqYoMcHgy0mD4zHrI8BxWN9oXQZlRv0ygIe2HVGAWe06vA3OE34i+utjrnMlxdLXEBwP3Kguxw/hdBBR7YW0RUYabrxIE72agHwkI9p3ce3C69LtCSIE6WPoh2JqES0Hsk5oGltLLRdNtlOwuJqU4OWZYSdWH7Py8FlKjjvlQ6pdzZjWqjU1Kulp5+apVtUzROKYnOTEA1yanOTUjeFRuUhTCgGOTE8hMSBpSShJAOpG6I0rocwIjhQnCq7TMKOs4uaWiL/wB1LFoTMsbvRFEVsBc5ePvCkfTvC9DBmkN9PVPcJMgpB5hhqiGF+0EPoiCUUwJv4R42TDq/RQ/stH8jUS6RY/Jh+/XuA+cIZ0ZMYaj+RvuTOllTM0Nkjs+rnAfBdFusHPlPkzVauRTpTqTPnmsge0qhMn1RrbVVoNNo3Fg9Fn9oVLSudcBqh7XiiGEdDvEe4Icx8vHereFiTPH5oaHbZqBtVjmcNeYK6Vs/GtrYdr27x2u8Bc225R+ppvG9x9R/RGOg+2IDqLjY3HxSo/BfbeNOU0mH7ZGmsfPVFtm1h1bKbtBLRwgTA9fRCBsvLXBm027+SIYeqHOqsNj2XD/NIPq3+ZNFXOj2CZg3Oph326NNzrz22ucHRyMhGcPtINcD+EzO7Qz8FhOmOKfSq0nNMZmEHmQ4EhUqXTItolrgCXA9oEhzXA2PdEeSqZdJuG+3Wq9AYimX0O0DOambOad7SN24gjfCGbLxRa92XVmoOsDW24xC5fhuk+ILx1TsrrduQ2AP15Irs/pniDiZqmXx9rXMBuuJiPRHlNleO602ntK2cMVhBXp3dRuePVn7QI5Wd4OXG3OMrqQ6WuaS5rS1tg4luZl9xJERf1WF6UbKpseHUjDXycn4DbTi29kXVu4rjlxmqCl5VKvrPFXBQTjhMw/UpNQtxTFZxWEczUW4jRVSUG8KavSmpAimlOJTCkDSmFPKYUB5KS8SQBqk2jB+rE7jmdb1XT9j9F6Q2dQD2NzVQ6o/M0NLaestdrN6cLB9BcJT64VsRHUU5LhZxe4DstDd4kidy6B0m6TMFCrTY8OzEOsIFOmJ7DT/AJWz+ZaT/WGdtskc6xrWtqPawy1riATvAKgzzqqza91OHAhS1MI9FDhX9oj04qUawqTXw6ealQhSaZMohhCqOEdMn9bkQwrEydV6PWw9H8jP9oQ/pLiwasfxNb5Lb7CoN+iUMzZilT0ExDG71gdo0GurZiPvOd6rS3eMjGzVAOkjctVnN1P4IFtN0StB0ofLqZ/iHkCFlto1JlZ1WKlSPaV3DOkfriUNpPgq/s8zbcRfukpNF7aJzYYcAWnuOhHqgmHqua4Fpgi4R1wzUCOPvj5oTUwpbkJ0cJB8kCOlDD1Qyn1rYeWtcCLte0gGWniN41CrVcb1OWqWE5czXiLlk9rxB7Q7iul4HDsq4SjmaHNdSpmCP4G6HUEcQsL042FTo0mFmY5qrpL3uc4DL9kE6N1/qtcuPU3GOOW7pnemOKbWpUn03BwkgEdw13g8uSxtamQZ9eYifeirsMGm1t/cFRxOKBGUaTMkXJ0PcNLLJtHuznnODc3nSfRT7TeRV7LpvIcMrdfyuIHmmbFjrWg7zG7Xx0VzpRhw17b/AHRwnxhV+J/pewm2eqpxIdLndstlxFr30/sqGJqdZDt+kbuUcByVNmgHDcrTBNlMjS1K2kLepUkCLdyqMqSYVxzYEqtoCsfOV1/BBCje0oykjggbkqceEppK9lNJSMk0r1NKA8KYvSvS6yAYkkUkBqWHq8HSZaajhNr3IOvcR5KTbOIhjubsvhr8FV2riP2ik0aU4MEzB1juVXaNWMrCZgTPM6qrUSIFKx8FV2VbqxSbokpYZMXQwG5RhreJ3IUKchI1/ZuhRXDNi6FYOlZGcGQQfH3FMnZMLjnU8HM2FJo7zlAWHpOe+q6YDYtvzfILTbSJGHaziGDloFn8IxzZLtQVVZZewPpU+7I0ke9ZTGPlaHpXUiowc/msxiXKarD0qjVXsMYju+aob1am4HJJo0GAb2HDgZ8iFWxrPqQPwPjwlw/6qbBVYM7iLqHEP/fN55h6FCXeuivawOFI06mn/tCzXtRqDqqTRrnJ7uz/AFRzoJjM2y8O4S52QsAF7sc5th3NWN9ruINJtGkTNR81XRo1ploHMm/dHNdGWXxYYY/Nz3G4qQQNOMC/nuQd5unuqklPFPL3+5YOgmNc2HcCO8cFb2riw8hw4eq8bSzMfvO7vEH4KiX9mEHrsYFKNdeEKzSEbtd6jr41lWXN1IBI/C6LjTjKlFXstCNJRihDuWoVrFPEeCfWIIEcEGfTJk5yDy0iBu396Agxj5a7uQZyJ1aDi1xLtN0aoY5FOGErxXcFWLW1QIuy/ZzGJFgfu96pFyRvCmEp4bJTHBAJoXjk8afq6jc4cEA2UkkkASp181VzudlBia+ZxPNLDDiY8JVgbObFng+BBTJTbzRDD1SNyVPBt3lX2NaEaBNqSOCpVhDoHyRSmGq/h8NQd9rXinothWCw5y95Wv6FdFXYqvkFhEuJ3NmDHO6r4QYdpvJHetPsXpPSw9TPTDWmI8E/EvJq+nuz2sbQp0xEB0nU2Aa34rNUtkFrAXunkoNu9OXVq2YkCGhogDiT8ULq9KrcTxOqemWW7Wa6YCK4G7UeqzdS60W1cR1rmudqP6oe7DDgorXH0FUm3VipZwlW6eFA3KZ1AFJabButIurFWhmqNeBAcMhHMcfD3JmGEBXKT7Qe9VpLrHsbdGDcHfce4Cd0hrj6qD2z9HhWo06zBNRmZp50/tehk+JWR2D0mNCm5jdC7N4wB8EUrdLjVZlcfO4Va2lyqng3NdIGhR6p0Se5jHt7QeM1hpMWPP5IlicOwOMaIlsraWRmWdDbxv75S0rbP4bovUFtB6qhtHog9rHVG6NPaboYMQW8Rr5Lct20BrdR4naLXiI115hHiW3MadItM+aKUpLR6IxtLZbJzM0Oo4Hj3Kvh8NAI8UtK9h73EHVV8U+IiTYa7iBBHcjVXDBRmgzgEyZ1zjBF78lTdhVrDRbwC8FBn4Qlo2ewFCG1ZcRNMgRvdIIB5W9yFuolbX6KzQAJn0FnAI0W2MZQJIhWn7KPmtIMC0aBOdSan4ntlxgXEXCqPwrhuWrqsCo16IS0Ns/1R4JIqaaSWgFNepmVkkkjTsqqdldJJUErcSpRikkkEeMWU4Ys8Ukkw8OLPFefS+aSSQL6XzTxiUkkg9+kpzcQkkgJGYlP+mc0kkwc3Gjip6eO5pJI2Sf6fK9GMSSTBwxiX0xepIOvDjFE7EpJIBrsUo3YlJJAMdiV4MQkkgqX0lefSV6kgGOxKhdiUkkwgfXVWpiEkkhFc1kk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data:image/jpeg;base64,/9j/4AAQSkZJRgABAQAAAQABAAD/2wCEAAkGBhQSERQUExQVFRUWFRgVFRYXFRgYFRcVFx4XFBgXFBYXHCYeFxkjGhQVHy8gIycpLCwsFx4xNTAqNSYrLCkBCQoKDgwOGg8PGiklHyQvLCwsLCksLCksLCoqLCwsLCksLCwsLCwsLCksKiwsLCwsLCkpKSwsLCwpKSksKSksLP/AABEIALcBEwMBIgACEQEDEQH/xAAcAAABBAMBAAAAAAAAAAAAAAAAAQMFBgIEBwj/xABDEAABAwIDBQUECAQEBgMAAAABAgMRACEEEjEFBkFRYRMicYGRBzKhwRQjQlJysdHwYoLC4TOSsvEWJENTY6IVc7P/xAAZAQACAwEAAAAAAAAAAAAAAAAAAwECBAX/xAAoEQACAgICAQMEAgMAAAAAAAAAAQIRAyESMUEEIlETMnHwgaFCYZH/2gAMAwEAAhEDEQA/AOIi/pSEUqTRm8P96AESmRRk4UiVRSrH5c5oAAqPj8aVKrVjQU1ACTQaKySkcTUgKV2rFNJVg3H3RXtHFpZSSlA77q/uNiJI6mQAOZHCaKAZ2HujisaFKw7RUhFlLUpKGweWdZAm8xMxWvtndvEYQgPtKROijdCvwrTKVeRrum01NtBOFwwCGWBlCRxV9ok8TzJ1JNNsPd0oWApCrKQoBaFDjKVSDTOAr6mzz5RXWt4fZWy8M+DV2Lhv2KyS0o/wOG6PBUjqkVzHamyHcM4W321NrF4UNRwKSLKSeYJBqjTQxSTNOiiioJCiiigAooooAKKKKACiiigAooooA2MKzNzoKV1gJ1II1sfSmmydAa2EYHgfeOg4+J5VAGpRS5aSpAKzKoPpHSsKymR4UAOC4gSZIJ+P61m/h7ZvhWLHKepp3FGpK+TTopYoqCwA0481lJEgwYsZHl0psCstYHP/AGoAxikpVCsi3B1B8JoAxBoJpeFIlMmgBKyQ3INxbhz8KySgAwr4Vlny6GR1FQA0kV3D2N4IYbZuIxZHecWqOZQ0MqR5rUv4Vw6vQjGzzhdiYZgjvKCCuOa8z6h5Ex5UyHZSb0R+Ew6lqhIkqOkzfiSfjNWJ/D4XCthT6yTMADNK1X7raE3NxHH8qjd1EiHlCQoJCZ1KQqSSJ1MJtWeD2WX8VDhkJQVaghGfWOFkhDY4G/Caeo2Zm6N/Z20WXiAWX2UEwlahKCOpN0+YpvfLcdjFs9jKpTdp2xU2s2IMC6DAlPSRcVNL2YiRkWoKCcqUZhkgWAUmO8eZ61kpoqSmQpCkqBUmwChobixix8vCCSRMbPMG3NhO4R5TLycqk+aVJOikHik8/wAiCKj69D+2DddOIwBeCQHWAXEEGZbsXEk8o73Qp6mvPNZpKmaYu0JRRRUFgooooAKKKKACiiigAooooAcaWBeJ5VmrEyZ4zI6eVM0CgBx7Unnf1punFrzEmALcOkCmyKACskqisaKAHWHMpnyrbUzIBkGTWmyqNdIj9PjWAtUkUPOAAkUU2VUVIUYpNKhUGaTLSVUk2VwV9Pe8gJitdapJJ1JrNDtogXtPGsJoACLUqGydKVCJrN5QJEWAtpUAZNMokhSojl8qYOtZKCbQSedYq1tUgbey9nl99tlEy44hA594hPzr0nvbhQvDKA/6akrH4R3T8FE+Vcc9jOyO22klZ91hCnf5v8NHxXP8tdv2iuFZSkqSpJCgIuD3Tr407GrQnIygjb/0ZsJSAe0KlOE/9tA90eJmeQqx7mHMyvEkQt6VEa2EkAHzn+Y1UMZsYrfDAIBzFKsxIEDlAN7VZcC2vDYUMntE5AUyq1hCgoERmnNAIsSTyNPgrM8nRFbT9or+GehbMjMRZJC4mBHOQRqKnXt+HA60yvDqzLQlcicoCiUiTETIim8Nh0qGZwJURBQrMmbyYOpCoHXpNbuydsl8FSsMGlt/VtqK0uEzIVBTcAEHUCfWpypeAxN+SbbWhwLZWAUGUGeIUCDPjJFeZN7d23MBi3cO59g91UQFtm6FjxHxkcK9HYNtQOY3SSZIOa3WNOFRW++7eG2m0lLqi082CGnomAfsOD7SCb8I4HUHLLZpi6PN1FSm8W7b2CeLTwExKVJOZC03AUhXEWPUEEEA2qLpY0KKKKACiirL7P8AdcY7GJQshLSB2jpJiUJIGUdVEgTwBJ4UAbO7O5D7yA99GccSr3O6Qgp+9Ns2hA4Wrd2hhwwcrmHLfIKQBPhau3bS222whKU5dAEhOgSLCIsBwrlPtA3xLiuxKRlEHqSeINMUdWyrl4RVRs9t2xQE2JzpsAB8DUBjsCWz7wUOCh+9akkbVLYIAIk8RIjiP3FaWKXnUAIAVpGk/KqtFuzSFOOpF40HPjWKQBrSBHEyBBi2pqoGM0pNKiLzy+NIkUAIaKVQpKAM0prA0oNZtqgmRNv2aAMIoqRYwBKQcut/eoqaK8kM5RkBAuTH76VqqRFPN4VcTFMRVSwA0Cs0oHE+XE1mrEEJgQB8T40ANZutKpWnhWFKEzUgIRTnZWmm6UKoA7X7BNmQziXiPfcQ2nwQCox5uD0rp7mRK5VBUBZIuQeZ/SqV7PHhs3ANN4gZXFS9ABmHIIB5qAgHlYcLzYfS66cR2qGmg3HcjtFZoVKiqzZSABoSZN9K0RTSM7kmzRG6DhxCcSVgfWKWoLASIVJgHzFYb070IDLpDYWGMoJJ95JISqRygzB61o7W7bEutIw7K0tue68645CpBMkXIEA9egpGNyX2S42uHmlJyulNpS4DMJJJsq3gDV0LZT3sG5iEqdbW42JMIbm4ISPdSRPh41ubrbNxeEdzOSGlwFA90lSjYpSSSDAVKtPGpvZO4j7TcNOoWlKiMiyRHQrHunTgddajtqrfbxKGnm1JQ4AhCoJQHDfKFxChJgHxoyNV/sMaf8Fw2qFtIWtJLZkK70wUzl1SdJUDIPCtZnYzj6CUBlDkSns3nMi/xIU3kT5etS+x2CgJazHIlJM/eJ7pIngL+NamMxq2XCrKSAMuZP3T001Fx4a0p67GdkL7S92EYjZqiSA/hUqeBGhEDtUTFwUifFI515/r0ZvRhVbRwTjOGebbWopzZye8gGVIUQCUkkJvEWI41wveHdLE4Ip7dGUKJCFJUlaFZYmFJJvcWMG9LY2JDUUUVUuFdD9mu62dK33VlKXEKZQEiZCjkUtwxCEg2TMSoHgm/PKs25is61Ndl2igC4mJzdy5T4cfKLyKtHvYMvmN2RiMMskuJ7NJskkXjk3JiqXvXiQ6sCAFET/tVi2ztNTis6pukGON7x61EYRISsuLTJt3Yk8BAvWqtUzHK+Vorr2EcCLwRF7HhaxiDBPCtQtpygg3B5/lV5Ow3XkZWMOvszJgSTJ1zHnYWma3sZ7H14bBOvreSXW285ay91IEEjPPeUBmm0SONLliaGwyp6OYvJINxHH5zSIMkAm2nhUntZKShKge8O6odNRAiwqJApDVMeOuYcgkRpfypsiDUowqU5uIsR+da+OweW4/Y1FVINM0RSU+2kZhOnGrEjJFZHX4068saAcfOsEqgUURZkkGimismiiwolMVioTA1vfppP75VoNNAnW0j0pCOv71pWnIsec/lVSTHEjvG0U1Tr7kmmjUgFKFcKSigAq37i7k/TlKW5mDSTl7sBS1m+UEghIAIJMcRzkVAV6V3K2QjCYNtAT3kIlU8XFALcJ6ySPACrwjb2Um6WjZ2puw0psN9/OEQhxS1GFgJAJTMXidOBrX3f3dOGMvLU6YJQSO4g8MqRYnqb8oqzTKZ1kenC3pNNYV2+VWht5in3qjO1u0SWFZCW0JA91IA8gBUZtbaK21JKbCQlRgaai/r61I9tYEaVE7ZTmQoQZiRpFqqi76CENOOqywhd3ReFKIju9SE3jTWqhjcY6kOMYhBcbkKaWSRmCVBTasw+0CAfWrSy+jENBCpsgAmbkkXUI6j4VrHZhU2pkgKI7zcixH3SORP7tVuyv4JPYy0utIWDmtlk8uR8KZxDakOFIEpVwOhTyNam6i09llRMJUokE3B1j4geVTb6QoQrheoqmF2tEa5uqzJcbBC4kCbTy8DXnz2i7fffxa2nrJw7jjbaBoBMFUnUqCUmfCvSOGbUlLhKiSQSOljAHwrzBvvtEP7QxLqdFOm/PLCZ88s+dKmqHQIOikpaWMBKSTAuTYCuj7tbH+goWXXFoecSApCAO6kd7IVHVZtI0HU2FH2B230ln6MCX+0T2UAE557sTbXjw14V6D2ruMteHCnC246EBThjsZX9rIoWiZjOJPEjSrRryVlfg5ZtHGqccKsoSLAAcALCrhuvucCkP4jQiUN6SOCnOQ5J1PGBrXX8GgJMLWklSUhOW8qIFzyFWzczDlMNvOp7IKmTKQQL5ElUWUfhNaYprbM0pJqkdD2e2ns0EJCe6MoAgBPQDSfyrPEbPQ4hSFiUrSpChNiFAg28CayU9eY+EGhl7vAdJ8tB8qNsNI4tvD7IcZh0qDITiWTr2YyvQOJbMkka90nwrl7+EU24ULSUqSSCCCCI5g3FeyG11G7c3bwmLEYlht0xAKhCx+FwQpPkaTJWOjKjyYWjIi2Yc9Z4GpEJztK1kWIOogSJ9K7vtX2W7PdYLTTAZcCT2boUtSkr+yVSo5xYSDwJiDXENqYRzD4xbLyezcAyrE91R1SpB4giCD1qkotEqSZXVoilQupDaDQCb87fnUaT0ioaosnaHCuhSwRp1+FNhNZwI0M85qSRJ6UVjmoqCTLtIIjhWJVrSrFJUABNJRRQAUUUUAT+4mzA/j2EH3QrtFeDYK7+JAHnXofCq7qh1P6fKuO+xzAZnn3fuNpQPFxU/k2fWuxYUXV+L86fj6EZOyV2YuZT0keI1prFOBMqUkgAE2uSBoQOdarDxBzDUGf1+Fbju3cMClLjzSFKEgKWAePPwqXojs0MO6tRT3jk96B9rlNSBVpNMHEJzxKYMZSCLzHHQyePUU6lQMQpJidCDpY8eGlWZVFUxr6sIvMUyhKspP8CjYjwt61ZMK+lYS4k6XBHFJ4VG7bwmd4JV7jideEjun07h86w2VgPorakZwoZyUCbJTqEzx/SKOw6JHZ7aW1Of+R0uK5Xiw6WnzNSiVC5MQLk8IqsPbXSlQSApa1aJTrbqdBUxgGVru7AA0bGg5FR+0emgqWgTH8YtTjLqW+6pTa0tqP31JISqOUkV5IWkgkGxFjznrXrnHOEX5Ef2+I+NebfaZswMbSxASIS4rtk+DozkDoFFQ8qRMdAq9FFFLGHTvYHsrPjnXoB7Fk5Z4LcISD07oXXZtqYjMttAykd9ahMkhIVEDT3sovztXJvY279HYeeSCpTq+yjLYZBmSAeJOY9BFdB2JiTiFl4wcrZAP2gXFJMHplbFvGiO5URJ0iCTs9H0llKwkkuZlQLSkKWB5ZRfwqYxTKkuOFSAE5lZLCCnirqTNRuJBTiyNVdk6u/QtJm2gHaVYcY+EsuuPaNILhMa5QonyISIPWuimo7OdxctGnsjbKG0OhSgltshCFHQLICyhHEgBSTHCYHIPsbztqWexStyABMZEgDj3rn0qubMWV7JZWSJdW46SLAqW4s2sLWHlT+zlRwg6VOOKmuRXLNwkomKt48cvFhCEKLOdIWrMIQDBNouLxA5HiansPtcqySblN/xEmf08qg2MZkc11J+X6Umz3ZB/hWsf+xpv01YpZXRcMO5VA9t+7IewyMWgfWMEJXGpZUbT+FZHktVXHA4mR1rdx2CTiGHGle64hTZ8FgpnymazZI+DXjl5PKjjiohQ63/fWmW0yaexSVJUpK/eSopI6ix/KmEqjSsRtRtYZoFwAkASBW1tFKUGOl41qLUqdacUQQOB+EVZS0UcdoVa72SAOVFKgGKSgsY5CRYaa03TqXokcxemxVCwTSUppJoAKKKKAOwexiEYV5RHvvgT+BIP9ddFZdAJkgA8+ekVT/Z/swt4HDCD3kl1Uf8AkJKZ/lyelT20dut4XKVlQEQAElRN/Qcda0R0jPLslkPJRnWo90GZ4Ac/CuObwY5KsS8pDgcSVApKc2UJiw7wFwImLVMbxb7HEJcbQSlvIf4cxkElUG9hAFUkORbhH7vVZyXRMUzdVtxxAhK1ACwAURAOoEGwPStjADEqUhSEqg3Rlmwmx1nXjUA8TMRaat+y3G+4O1LYFpBIIGnDSr4sfNO30KzZHjaSXZ1rBbPR2CEOuFTgSR2ij3gVaxN4sLHlWpiNkOJmZUkAZSNJ0I58taiMDhsMAIxF+CiufWTVrwb4SB30qn7p18KtXEm+Qzs3ZnZ94jvnUwLcIFSyLekCtfZ2KSC7BlJVIBMgWEgcrzattLiFaGD8Kh2SqNbHAdmryPoR/euH+3DCxicMv7zBSfFC1n8liu54puW3PwKHwNce9ueGlvBuDQF1B8SG1j8lUiQ5dnI6KIq47v8Aspx2JebQtpTCFpzl1xJCQjwFyoyITY+ABNUGWdX9mO6H0TZmd5RzP/XKRwQlQASk8cxRc8pjhNT26/ZFtwM3HaQUkiQBIE8hY+laW0NolGH7Ed4pAQVG05BlJjhMTWW4qQlDysozKcAUb3SlOYemZXrWnhxVmT6nKVGns8hzaz8iQ1hssTaXFifg18aN/No5NmOg2KsiDCoJBUlOsjVKSfOuaub/ABw20sUuCpLncPOBf8zW1vVvyxjMKGkZsxKM4UkiyCTY9bVEmuL2Wina0X7FthOz8MnLA7Js5eqgFG/OSa0dnydOFSO03B9Dai47FuPDKmKq+y3loVAJg61s9P8AbRh9S/fZtbUXlWL8J+JrX2HtGXHU8AtR9Tm/qprb7OIL6EttZ0EJKnJsm955WqDaxJaxSxz7p8QJn4Gmymk0IjB7/wCnScDiL1YMG/VO2U8CnNNWLCPVXLEdhkcG9p+yfo+08QkDurV2yfB3vn0UVDyqqiut+3bZU/RsSBaFMLPUfWI/Nz0rklcuaqR1YO4hUjh8OktgkSTJF40/2qOqQS+UJA5pF+hkx01qYV5K5La0aealpVLE2FqSoLjYNJWYIjS869OUUoTOvn0GlULDdFZrSOfl0rCgAooooAsWB37xbYCQ9YJCQFAGEpsADwtTz2+zjpJcWuSIOihA4Ra1VpnX0rGKnkyOKJ9zaCCg5TKuNjp59YplpVgOQHrUdhdD5fOpJto5ArhMfOhJshtIC+QbGsjjL3t14edaSCZNP9sQnKB+IwJqyIaRIs4hQ6irTuvvd2JyQSldo4zw8pqgBZ6itzZ2LAMk96ICjoOfnFpPWmwnTE5IWrR2HA7aBQEpNhbxOpPrNT2zMYJtXHWNqqRHLppU5g97ShJUNRoOZNhWxShJGOpxezo697khTjaUlxSbqbSlRWQeKeEcNflT7uFwuNwjK1toKfeSHEhaZEpkhQtYa9a5Zh98OxSowQYnJOtrkKv4jxirbsreQobb7UBWVIzDQZj3lGPEmkPEpdD3mcUrJjGbKwjfZIGEw4hecAMNiFJuFAgAzNO7Q3gQtSEpBzE6wBl6W15z0qvYveZLzxcJAABAFR6cXmWFfxVVKKIlKTNjaeM7JbjkkiRKefMjrUxu3thP0fFrSbBGcHxSR8qqmLXmJrbXGH2XiVC2ZKEfFavMxNXcrTKRVM45jXip1auJUT8ak8WwlWVQyJslOVCSLAXUq5lUi9Qua81MYfCt9wFSykoBVbLC7mEmYIga2rGumdB+DrmGx3abOw1/+i2OvdGQz/lppsBCQfSo3dl4HBoSDZC3EazF84/10r76psMx4V0sEvacn1MbmTzjoUgQSb8Na59tdyH3VDg4o+h/QVfcEwsIzLARcWm5/fKqFtFsha594KUD4yZqc70qK4Ft2WDYm1xnCZJSASIiBAkk1bWNpSO7c1Rd2tnvusZW2zGYgrICRlkK99UW8+FXPAbQZYSEE9q7plROWeWY/IGrRdoiqfwMb7bPde2ViO1UDlh1sRcFvvKvx7mYedcGivQe1UvPYXFOOjKkYZ4ITEADIrQV57k1hzr3HS9O/aLFbIMt3MgQNLpiYPUXNasmnmmyQSLR156R6UlD5GGUc6WsCg0VH8EgDas0vQbRpHj402qiqlhVqkydaxrJShHXiaxoICiiigDLLWTTZNhWCVRWQdMEczNAErsbDghR1HuiR8amhggpgjQITP8ANP6Glw+wlttYe09s0HU/zEyPK3rV5wWxUMshx4WAEJicytQYOpm4T62rbBJQr5OfO5Tbfg55s7ZRAK1DwH716Ct5nZS13UhXQRp/epxWFIVJSUzdII0SSY118aeD4QmSqE8Vch0rdDBFRObk9ROUitYjZifsnKRqNR5mbVA4gyYTfqONXXHoDrKoBFu6LAqJsMx1iSLcKj8Lu0oAhUe6VAgzpHyrJmwvl7EbcGdKPvY/ujsoOFSVg5QiT0JsI66+lP47dd9K8qUFYHulCe6QeJ5G2h+dXbd3ZoRg1pRJlSV34Wy29ak2sPlQgk3PDkKYsS40+weV8uS6OKN4dZdl0kJSfcyx3hwPgR8Ks+DUp8lCVSRFiY15c6sm+DLRypyp7TUqFjHU8fOqvsdpTWKzA90GOpEVlmnDSZojJT2yN/4oYT9pUjhkM0w7vwgCEoWrxhP61Fb67N7HGvJHuqV2iPwud+3gSR5VB1n5M0rHEn8Rvo8fdCUeUn42+FWTEYx1Wwc7iypTuKXcn7CEpQkADQSF1zyugY1gr2BhiDCW3FqUANZccTfwlP8AfhaNu/wyJpKvyjn9SGGUspBIlMwm494X59ajzW3g1AwCOOt5HH+1UQxlz3JxJyPNno4OdpQr80elWZCSWioKCSLg8Y41QN3scG8UgG2eWzJ4KECf5gn0q7YUgylWnGt3ppe2jneqj7rNXZL+IdxACzmbTdKtAeEeNzRvhhsrxUNFpCvMd0/kD51LbFTZUWuI8Ln5CovbmZ96EpKiAEhIEkkXMDxmrz1DYuO56JbYO1ktYZOHLyW1qk5l6Akk5Z6CBPSnH92XkQ4CFfaCkmx6pIsak8HhtmoayO9nnWB2iVEqM9Faf5ae2O/h8IZw7y1tEwpqMyBPFRnu9DF9KtGT6REoq02YO70dpgsS29AX9HeH4vq1fGvPtd49qO3Wm8AsNtpC3yGgrKAQFXV190KHnXCQKyZqb0bsCajsSn2QAQVXSf386aiswFESOHztHjSkPY65i8xJj0HAWFFZtosIjTp5/Gir02KuK0aE1kaxopA8UpoikooAIpYpKKAFIpUDlcm1Y1M7nYMu47DJH/dQo9EoOdR/ypNAHbsJs1GHwWETiEgvNNpSlIEqK8olCU8dBPDuzWxgdnqcX2rwkgdxGqUT+auajW2sJC86yB3SASZIEgwCec6Cq/vFvulg9m3CnFWSmbJPNw/0+vI6460jJL5Y1v04hIQqRmkgDisHgnjAPHrVE29h1ltOcxmWISNANb/eOnQfGnXO2cxRLrmdRAPQAzYDlYU/vEJLI6k+kVsSf0mmc6Uo/WTibkQ2gDitA+IPyrb2g9kdAGhRPkqB+VaeNSUIZ6uJPlBNbO1WiH0TxaT6EqpzkIjF0XLdx4BpU6Bv5ijBvZhfgAK0tkqlgelPbNPveNRXbHctJGhvDsVRV2iJUDqOI8OlUtbxzqAnU/3rqOIxGRlavupJ9K4TvJtdwuuNyAgLNgIJ/EdTWD1Kro3+n92ma+8e0A66IOYITkCucEkx0kmoqiisRtSoSum7tjt9hvNxJQp4DyDbw+JNczrqXsldCsLiW+TiFR0cSpJt/JTsO518is+oX8HMMselOYV2DHP862cRg1hcZSPeSCeOUkHXpFOYvYqm+9YpkDW8x4aTNITHOjPGYc9qhSZEgKBJJuLzJ14etXvCYwEBU91QBJ1gK4xxsaruxMIHCkKFkiTxFlWB6ECI8asGMSSomI53+INbMUZKLkYMs4uSgyb2K0QM9lJJTCk3BHO2nnVm3Q3ZbW24p1LiVrWoTBR3LQBI4mT6cqoWx0KQ+2W1FKVLAUkaHNaY01I+NdTVj1ZC0VFJS2MrhVKlK0T3CLwQJOa48amTbpF4xik5IjNqez7B9msZZKtJVKweaVHvTVLVupiMK4FsnOkc7HLxCuChH+1TX/EPakzKXUGFon/2T/CfhpRsVDmMeKcxLKDLgmxiwbPUmD4A1oiuKtmSb5S4orXtV2cs4XDP3CEuKQUcEhYBQY/kUPMVy4mvQ++2ye0wWIaCdWi42I+013wB17sedeeu3HKseX7r+ToYvtobmnctgeZ+NAeHI1krEAiwIvP7FK0M2J2KuAB60U6jaBAgExRVvb8lbn8GlRRRShoUUUtBIlFFFBAV0X2KMJOKeWoSUtACRMZlCfO351zqup+w/D3xKurQ9O0UflUx7IfRYt4Nkv58Q4FZUjMULUQVqm4SkfZSDaT5DjXM8DK8VrmiTJ6amuub046ykg6C3jXN9ztlBbzxOiEfFRA+R9K1K7i2ZJJOMkvg38O0VYgwPsp9AKY2+frmhH2TU7szD5MS4OQQPgf7VrbeYC8c0P8AxqJ9DWyeTTX72YI4qcX+9Dm2f8PC9VfAJNPb0DKrDK5t5f8AKoH+qsdspvhQPvL/ANIp7fluMPh1fdWU+oB/opbkNUSW2L/gK6GstnO6+NN7J/wlj961jglXI61qj0ZpdoldooKmHQOKTXAd4B/zLv4v0r0Ii6VDof0rg++OEyYmeC0hY+KPzQawerXR0PSPbIOiikrCbxa6j7KtmpbaU6tQl85W0mDIazEmCRBsq8iLc4rltda3B2chrBNYhZM/W3J91KlBPdHD3Cf5jTsP3WJz/bRqb87Ly41DlwlxBMclpgK9RlvUU+xnSUyLxE2v1mrrvQyHsO26IORXDSFDKfKcvpVd2ewC4nx9fI2qZwSyfkRGfs/AmAwiWwQjUwVdYAEeFpHiaffcCgQNYt1FYs4cBRKsycp1AtPWLcK0HceEuRIMXtxH7tW+copcTn44ycuRNbCfSyk4h2SEHK0n7zvPwSIPiRWi1tp1DeIWpRK87KkqKs2RQUVgD0EikxuPQpJSpcIRlBUkd1CdezaBA7R5ZuTw8Aa0tobVUWFthCRJQox/0kJBCG5jvLIIUo/OsimrOpLG0lRsbd2gvt2cQ0g/XozwLmZKVpA0VBBrpe6MNsgcVd5XPMefhpVE3ddw30FKnXgFtl1eQSpaUyArujgcoV5nhNZo9oyUkBhlbh4Sco+EmmRkuPffgRKLUuuvJ1XEolJ48f35V5g23s/sMQ81/wBtxaB4AkA+kV2LY2+mPW82hxhpLS5uATaCdc99I0rn/tTwWTaClaB1CHPOOzPxRPnSsidbQ/FJN6ZUIoIomg0g0CRRRRUEmNFFFVAKUUUUEhSUUUAFdc9jygjB4hen1seiUn+qloq0Oyk+h/bmLzBZ52+dau6TGVl5fFbgHkkT+a6KK1/5Iy/4skNkugvYwnUOJSOggfpWptEzj2v/AKlfIfOkoq/h/vkV5X74NvGtzicKn+Jz/Sn9ac35H/In+B1B/wBSfnRRQ/P74BLo2tlufVr/AHxBpnDPw740UVth0YZ9onEO2V+/3pXKfaO1LWDci5S83/lXmH/6Giisfq+kbfSfcUiikornHSFruewcIhWBaYWJSWUBQ8Ugn4k0UU/F5M+bwG0MH2OGU22kBCUgR/CCEm+s3BqpuOZDckEGLE6i3Ckoq+TpMRD7mhnGYpIkp7QTeSs/I1WNpY3vSDfz+dFFIk7NOOKRJbNxnatSQJSSPM8R61spw7i8oQbZhnSdMqoBI6xS0U+O0Jm6boZ/+PVh/rkqC0JWW1pMzF0EKHEESLc6bdYSytCmycixKZNwRqk89RfrRRTZQUbr4T/sRHJKdX8tf1Z1fdfaoew6Tyt4EWqi+11ifozn42z5ZVD81UUVXJuLG4tSRzoVjRRWM3CzRRR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2" name="Picture 8" descr="http://www.operatoday.com/MorrisPittsingerCemetary.png"/>
          <p:cNvPicPr>
            <a:picLocks noChangeAspect="1" noChangeArrowheads="1"/>
          </p:cNvPicPr>
          <p:nvPr/>
        </p:nvPicPr>
        <p:blipFill>
          <a:blip r:embed="rId2" cstate="print"/>
          <a:srcRect/>
          <a:stretch>
            <a:fillRect/>
          </a:stretch>
        </p:blipFill>
        <p:spPr bwMode="auto">
          <a:xfrm>
            <a:off x="2915816" y="3140968"/>
            <a:ext cx="5421238" cy="324036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p:cTn id="19" dur="1000" fill="hold"/>
                                        <p:tgtEl>
                                          <p:spTgt spid="1032"/>
                                        </p:tgtEl>
                                        <p:attrNameLst>
                                          <p:attrName>ppt_w</p:attrName>
                                        </p:attrNameLst>
                                      </p:cBhvr>
                                      <p:tavLst>
                                        <p:tav tm="0">
                                          <p:val>
                                            <p:strVal val="#ppt_w*0.70"/>
                                          </p:val>
                                        </p:tav>
                                        <p:tav tm="100000">
                                          <p:val>
                                            <p:strVal val="#ppt_w"/>
                                          </p:val>
                                        </p:tav>
                                      </p:tavLst>
                                    </p:anim>
                                    <p:anim calcmode="lin" valueType="num">
                                      <p:cBhvr>
                                        <p:cTn id="20" dur="1000" fill="hold"/>
                                        <p:tgtEl>
                                          <p:spTgt spid="1032"/>
                                        </p:tgtEl>
                                        <p:attrNameLst>
                                          <p:attrName>ppt_h</p:attrName>
                                        </p:attrNameLst>
                                      </p:cBhvr>
                                      <p:tavLst>
                                        <p:tav tm="0">
                                          <p:val>
                                            <p:strVal val="#ppt_h"/>
                                          </p:val>
                                        </p:tav>
                                        <p:tav tm="100000">
                                          <p:val>
                                            <p:strVal val="#ppt_h"/>
                                          </p:val>
                                        </p:tav>
                                      </p:tavLst>
                                    </p:anim>
                                    <p:animEffect transition="in" filter="fade">
                                      <p:cBhvr>
                                        <p:cTn id="21" dur="1000"/>
                                        <p:tgtEl>
                                          <p:spTgt spid="103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10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179512" y="548680"/>
            <a:ext cx="4038600" cy="5494840"/>
          </a:xfrm>
        </p:spPr>
        <p:txBody>
          <a:bodyPr>
            <a:normAutofit fontScale="92500" lnSpcReduction="10000"/>
          </a:bodyPr>
          <a:lstStyle/>
          <a:p>
            <a:r>
              <a:rPr lang="it-IT" dirty="0" smtClean="0"/>
              <a:t>Sulla scena giungono anche gli altri (concertato finale </a:t>
            </a:r>
            <a:r>
              <a:rPr lang="it-IT" i="1" dirty="0" smtClean="0"/>
              <a:t>Questo è il fin di chi fa mal</a:t>
            </a:r>
            <a:r>
              <a:rPr lang="it-IT" dirty="0" smtClean="0"/>
              <a:t>) , chiedendo a </a:t>
            </a:r>
            <a:r>
              <a:rPr lang="it-IT" dirty="0" err="1" smtClean="0"/>
              <a:t>Leporello</a:t>
            </a:r>
            <a:r>
              <a:rPr lang="it-IT" dirty="0" smtClean="0"/>
              <a:t> del padrone. Questo gli racconta quanto accaduto. Donna Elvira prenderà i voti, Donna Anna non sposa ancora Don Ottavio chiedendogli di aspettare che passi il suo dolore. Insieme concludono con un coro sull’antica canzone che condanna un miscredente a non lasciare rimpianti.</a:t>
            </a:r>
          </a:p>
          <a:p>
            <a:endParaRPr lang="it-IT" dirty="0"/>
          </a:p>
        </p:txBody>
      </p:sp>
      <p:sp>
        <p:nvSpPr>
          <p:cNvPr id="33794" name="AutoShape 2" descr="data:image/jpeg;base64,/9j/4AAQSkZJRgABAQAAAQABAAD/2wCEAAkGBhQQEBUUEhAUFBQSFBQUFBUUFBAUFBUUFRQVFBQUFBQXHCYeFxkjGRQUHy8gIycpLCwsFR4xNTAqNSYrLCkBCQoKDgwOGg8PGikcHxwpKSkpKSkpKSwpKSkpKSwsKSkpKSkpKSkpLCwpKSksKSkpKSkpKSksKSksKSwsKSksLP/AABEIALQBGAMBIgACEQEDEQH/xAAbAAABBQEBAAAAAAAAAAAAAAAAAQMEBQYCB//EADoQAAEDAgQDBgMGBgMBAQAAAAEAAhEDBAUSITEGQVETImFxgZFCocEUIzJSsdEHFWLh8PEzcsKCJP/EABoBAAIDAQEAAAAAAAAAAAAAAAABAgMEBQb/xAAmEQACAgEEAQQCAwAAAAAAAAAAAQIRAwQSITFBExQiUQUyYYGR/9oADAMBAAIRAxEAPwDxtCEBWlgIQhAwQhCABCEIAEqEIAEICIQAIQlQAgCWEIQME5b0C5wAEkptWmDkU3B7hMfqoTk4xssxx3S5LduEVmUXVWtIFMakcllqlQucXEySdSd1rMU4rItTQa0tLycx0/CTr7hZGFn025puaNOqkuIxfQICELWYgCEIQI5IShBSoBAkSwkQAISpEAEJQxIug+AgaOUiIQmIIQhCBAlQUJDEQhKgBEqEIARCVEJgCAhKgACEICQwhCVCLASEIhLCAFYJKn0KkaRzUW1/Ep9zaOYM0GDzIVM5K6NOKLrcQr6vnf5KMF0TKRWLgok7diJUiApEQQhCAEKVIV0gQJEoQgYiEIQAIKEhQIEIKEACRCExCpAhKUhggIQEACEIQAIQAhACoQgBAGk4W4OfegvzAMa6DJ1JiYCsMR4JZTcQH9PHQqpwLFqlv+Co5rXQXNB0dGy1FnxjbEzXBzHfQlcjUT1EZ3HlfwdnBDB6fzq/5M+eFBJGdPu4GcKJqzoNtlMxPiW2L/ugY8nBMu4zApdkHHJ0gz1iVFT1MqqxuOmT8FIMDEE51bYDwayuCX1CI2A5qou8XDnEtEBWWEcZCiwtdTJMd0iPqtGT3Gy4lWJ6eM/lyizq4DbW4OYnONt/kq7F8UH2csLQSTodNAof81fcGXdfFRcaqyQP0UMeKW5eo7ZLJmjtexUirRKELpnKEQlQmICkSoQByUoKCEoQABIlhCAEQlhCAFa2Vy4QnGOSVAlZKlQ2hCCmQBIlQmAIQhIBESlBSgIGJKF00JCEAICgICUBAjpoXdOmXOAAlchWGF08rw8iQ0gnxE6hVzlSsuxw3NIW4MbiICrnHVWWM3faPLgIB2Hkq6FHF1bJ5u6OQUhSpCrCgESkSpsRecN4ea8gGEzj1gaT4KsuELZzicpjRMcUz3ZMmVz1kfuNp03Be3vyZ5CVIt5zQQhCYgQEIQAFK0pClCAEQlhIgASIQUAK1OlhAk81zQZmdHVWLrUGjMd5p1/z2Vc5KLRdjhuRVPCSU9UIITKsRU1QISShMiKkSoCBhK6auQE4xKxpCFBXRCRyVkqOWhLCQK2wajTLgagkDcdVGU9qsnihvltIuH2ZqPA2BOpKv8WoNouim6RlE9FouELC1NbNVb93DjGsTOkwomMWtB9w40xFIO0Gv15LkS1e7LVOkjpR07hGl/piK+8plzvBa+5wygDqFExPB6Gb7syPNbIamL8MpyaWVXaMu4rmVefyZvVKcCB2Ku9eBm9tMo0AarR23DLSDmdHRcM4egjvJe6xklpZj+GOdTZ3ZEhQeIHHug9FrbW5tKLMlVzZjn/ZY/iK7ZUq/dmWgabrLgk55G6/s2ahKGKr/oqkJcq5hdKzlAhKiExAhIlQhiOShI4JZQIJSJUuVAUcpCnqdOV0y0J5KO5E9jZ1hhHaCRor+ldDM+mG6OG/pBVHTsXTIV5Z2nM7rJna7N2mjJKjNXNIscW9CU3Kt7zDJf57pG4Lv8lfHNGuWZ3p5NsqJQrT+SOQperD7I+3n9FWhCFaZxQF0FzKVIaZ1KSEALto0SJ9nIpqxtGHSFApug7K1w0glVZHwX4UrNJw/aVy13Yic3dMkAdeaavsPq24DakSdZBBUKpjdW2b91ULeekb+qpb7G69d2apVc4+n0XPjgnOV8Ubp6iMYpcstMRfLoDuSgvYfzQq8OMzJS1XHqtscVKrMkst8lgwu/OnBdOHxhVBlLmTeJEVlaLl9+R8aiX+LOqBob3QGwSDBcZOp/ZQKrpXDNT08k44Yrkjk1EmtqHGNHP6p7sARICtcH4arVxLWSPGB81NtcJylwe3KdoPX6oc10ilprszZoppzFfXuDuzNazvF20KHi2C1LYgvEZtv2TU1dDq1ZUkIXZCfq2RbHirW0hRg30RmslK1qsKVpIj3TzMN1HRVPKl2XrA30VTmdEhYr2vhEajVdswQu5bqHuIIs9rJlHb2+Y9FPZhnIc+atm8PkQrmng+UDRZsuriumacWkflGWqYdAUqwsgN9VoK+F6bKDdWhZHJZ/cb1Rd7fa7D7O2Nl1a0tyn7VocVZ08PAWeWSuGaYQspDaiZKc+wgjRS8RpwNAqh1ZzR4KcW5LhkZVF8kwWUIUNl270Qm4y+yKlH6McQklPZNEGkIXds8+4MZXbQk7MqRSpZm7IbpDjFnCGHRI0cinRTUWyaTG3NU3DVzQsi8wFZ0rHIqMmRdF2PG+yLijdFWsCs8QMhQGNUsb+JGS5Fa2U3UUlrEzXYpJ8ikqGg8LtpB2CbFOVNbbZW+LtlJ0VN0ivqDVO2zJOw/X5Liq3U+CtuF8P7WrM6NGY/QJzdRsrirkelcN0xTotA5gTAAHsrS/wtldure915qpwYQ2C4SDsTqQrmndtEy4g+Bb9AuYruzc6aoYt8NZRAhomIkrM8aMD6D+rSHfOD+q1Fxch27x0Hecfnos5xDSBpOaHAl+kTrHknH9kwpKNHmDhCt7VvaMaeY0VO55kg+S0PCDQ95Z1/UR9Ctmd1j3Fem5nt+yVQw6I8VY0rCdCNloquDNBaQNgpAtBA0XBnqWzvw0yRQDCIInUKe2z00CtaduE82iqXkkzTHFFFLb2HekhTOx1iFPFNHZqLbZYopdEE2s7qPc4WHclbwlNNJNoTivJnqOFZTpspTqcFWL7dRn0ypW32JQS6KW+EmOarq1nET1V7c20mYTJoSrozopnjsqxb6RCRWdO03QpPLRBYjzwN0TIVg60nSVz/AC8dV3FNeTguDITAptvT0UmnhniplDDoVU86LI4mVwsM3JONs9YhXLLbkuxQhZnqGXLCiPY2WXknbm2Km0Gp2pCyvK7s1RxqqMze2ZA2VS90clrsRoyFRVcO1W/DmTXJjzYqfBApOTj6Ks7DB3VXBrRJ5nkB1K1Fpwo3UU7d1w6Px1HdjSHWGjvHzJV+6+UZpVHswTbczEJ/NmqAdBp0V9fYLXpNcXNp02H8ri466QCdVTXlqKBEvBeYJjYAjmeqsTsyydlVVp97z/daLg+oGPcI/FA8N+aYuLNsaefzCu8NfRzfdxmLGl0H4o1321UcsvjRLErZXcQUazahIbDeRBA9iqzCb2qKoDQ4udAjeddl6JaBtZuWq0GOo36LhlnRpVPuqbWmNXATH7SqFkVU0X7ObMjxTc1aVQ0ntymGmBtqJULBnuDw5wPqt9xEyk+4aKzAQ9rYcNCDHIqlv8MpUiBT5zBJJy6J71VUGzm2YHEXA1DHNzj7lWWA3zrdwqtaHRGhlVVzSmqWjXWFquEcKbc1RQdILyQHD8wbI06aLVNJwp+TPGTjO0WlH+J2sVbaB+ZjpI/+T+60WFcR21x/x1RmPwu7rvY7+ixPFXBVezkubmZuHt2I8eiyYdBWKWhxT5jwzoY/yGWH7co94gBIvOeGOOHUiKdw4upnRrzq5nmeYXoYeDqNjsRsuVmwywupHb0+eOaNxFlIGolDFQzQO0qUlS20FxRCmOGiUuDNkm7IdSmFFqUVMeUyVOicGytrUEyKHgpOK3jaFJ9Q/A0n15D3heTt4irhznNrPBcZOunsVowaaWZOvBXn1UMVJnq1O1jdIvLqvFdy9uV1d0c4gE+ZQtC/HT8szP8AIQ+js1Ryb81x20Gcq6a2U72C2fE53In8wM6NUy3uyY0UNtDTbdWNpSgKnJtothuHO2PRAuSui1NOas/DLeR37Y4cgg3xjZNEpuE1GJHc0dPxKfhC23DnAXbsbUuZYHatpt0dHIuJ28l3wVwNlIr3DddDTpnl/U/x8Fv6He1G3Lx6uWyGFdmHNqZXSZSWeAMtgRSY1rTzdLyT4k7Jy9wJpAe0w7nOub+6uLmmAwDkDJ8tyl7PSIkEA/6WhRRilNs8/wCMMMkU8skS0uEaEzGjR0leY8SUBSrlonSDrE66wQNivY+KrKPvg7/jBmdo/NHj9F4nity6rUc86yTr4/6Uo9hdk37W0tEHQgehUC3uOzqkg/6VdTqbhOh+oPoVZtBOmbVl+7LmbvEBWF5eVKFs19I95h+9kA9oHbz5GT6qkw4/chw5BUeI3zzUcHOIgxHL2WWMNzo1qRpRxC+6D8+WBTMQAIcPwkFV11iBbSLidcvPrsqWyuHGqNZEHTknMbqEZWep+is9OpUQlPgTDaYgEj/OitcHuq1K6pfZoNXMSAQCC48oPQFVxuBSbA6D/XyU3hPFGULttWvIEFrSAe5m0zR5SrXzyZkerYNid3UuBQu2UXtNHOG0wSBqAJJ3mTos7xT/AAqZUc59q4U3Ez2bj93P9J3b+i1PD9EVqvbUz3XsytIMtbTnutkc41PifBXeJ2wBG8HT1VabXJO/B4JifA93btLqlHugS4sc14A66HZPYHxpUosFN/ea3Y/EB013C9pt6LSJdyI8ZE7QsBx//DIMzV7RumpfRHuTTH/n2RKMcq2zRZjyzxPdFkOlxQav/G8Hw2I9E+7Gao+LVebgkGRII91cWnEtRsZmh4G8jX3WPJoa5idPH+Qb/Y9BsMZqHc/JWYxR+0rJYTxDRqHQ5Xfldp7HYrSWQD+8CCOoMj3XKy43F8qjp48kZq7smiu481BxXiGnbNmo/Xk0fiPkFl+I+PcjjTtwNNDUOuvPKPqsVc3rqri57i5x3LtStmn0Ep/KfCMufXxh8YcsvuI+MX3TcgblpyD1cY2krOZkhKQFdnHjjjVROLkyyySuR3mQuQUKwjZoHaFPU6RO6uKeE5pXTsPyiOi4jzI6qxMg0aITwZCcbShCqcrLFGhITbmynoTlraOqvDWNknl+/gkhukiA5kmFvOD+EMkVq47+7GH4f6j4+Ck4DwzTokPcA+oNj8Lf+o5nxWkadFvx4fLOXnz3xEfPe02HM/RTKLNOn7Krp19dlbUDLVpMQzfiKZ6uho9SAmMQrxbOfmMNEyDBgHX6pvHa+jGgxLx7DVVmL4hTp0X0zUbLmuhsgk90x6klMTTZ5xxrxbUqtNMEtZABA3efHw8Fg3XZcMuwWnxZoLRI1Ez55v2WdfaCDB2MnyU40OiAKcE+CcYpFxlc3QQd1xTtzknpqfJWXwBpOF6oLuydoHfhXeO4YxriK1NzXD8LwAWuHKZ+iqrZ2jSDBEHxBWnt+MKrWBtRrHgDQmPnKyu1K0aYvjkzuAWAdUnSG953QNbqT67KtxB/a1y7qZHpsre5vYL8gDRUOrR5zA8JUVuHl0H4hJ855KcXzbIT5INtaOqEANJ1gACSSrPEeHn0mNe90Pc6MvMAczOy0/8AD3DaVeuWVCWFsuymQXjSQCPVN3+HOvLwvAPZZyyi2SZZTOUnXq5S3MpPR/4cYYaOHsDt3S+OgcZAV9iDAWf55ykwenlosbEQwCOhAAK5xJ8MSF5GbIRT8Sd/JRMQeQ3Xrqf0Ui1fFMT1Kh3NQ1ZyiQ0w0bZneP8ASFBlkTwXiWqx9xVcxob947QbaGJj5qvZVgac1Kxei77RWbu7tKm3UOJMBQo09FoXRPyAbInRSbTGKtJj206jmteIcAevToVE2C5BQ4p9gpOPQrUOC4eOYSh0qaIWLKJXLUFFBZ1KEgKRFCs9GbXjmkN1IUEVUuded9NHf3kkvSSmRUR2ie0Nw/K1mDUG0GT8ThLj/wCR5KmwDDsxFR+3wg8z+Y+AUyo1xeQHZo3I28gteHFXyZiz5U/ijUUcYZzlWFPEGO1mB0WWtrR3T3cJ9lLNs8awfTUfJbDnOi3rYixsucYa3Uk7AKno/wAT2FlXs6LiKbSQ/wCHNoGg+JJGkql4nu5tKrZ1IA8ZlZKyxMnDzQBADKjqh/M4uEN9tUDjFMZxni6vc1S59UgdBpp0A5It7kU2GtVJdUdAY3NIaOpHNyocuqmYfS7wc7YHQeJUnEsui6eKlSmTV0LhLR0G4WVqVNVtrl4dTB9PdZStbAB3UR7KUaRQ3Y1SpNIMu15J6iO44CSXgAQDvtqeihil3Z8Sr/hez7SnWIJzU2h0dWScx9FKXQiJeUOyfHg39IPzTLa3iu8Xqklp8IUEPUasuTLjC7XO7Mdm7eavLHDn1M5YwuDRLiBOVswfL+yh4WIpNHM6n1XqnD2FChYw5veqtc5+murTAPkIVbRXJnneDUYuHHvBzNBBIlpa4n5StpwzVY68aGNGVlMhsbDb5qiwej/+pznNIGQQDvAAbJHjLlsMAs6bHue1oBkDTxk/RBFl9ZVtD4OcPZxVdjVzrCW1vgO0HMPd81mOOcUq0qbX0wYzEPIE5dNNOm+qdgkaGrWii31P+e6jU68UIG53WLw7j4PaKdcARs9o01j8TfqFIvuJW0qZhwcSO6Gn28lEtUaMFe3PZ376gGjazjHWCQq29Od7nAfiJMDlJnZOXIJcSTqSSfVR5Vq+ywZq6eq5yRv7KU4aeSl0cIa5gc6oWuOsZQR4c5U91dkWipeZ5Qmw1TbvD3U9SQWnQOHXoRuCowapJlbRzGqUtShkkea3VDgGkAC6q8yASBA5KnNqIYf2L8Omnl/UwIKF6raYBb0Yy0mz1cMx+aFif5KN8RN0fxkq5kZsFdAoQqWTOgU/ZUw6o1p2J1QhJdik+DRueSQ3YHTToOSi3l+5vdacokDTxO/mhC6By5lrQGQCNyRLjqT6qUbtzTo5KhJETKcTXZLogAHUwNysTUdBcBsShCsiS8HLQprTDWx5+qEJsiyxNY9n6qtuTohCRBEb4Y6rXfw9tWur5SNHMaHDqJkg+GiEJsH0VnFVk2ld3FJo7jKrw0dACYWbpjUDxQhSj0xro9D4FsG1rhjXiRqY/wCrZA8l6nil0aVMuaBLdpmNvDzQhVlb7PPWXBNUnTVg+ZJWswl0USefaU/0QhJkmRb12S4IHOCfMqTdMDqZBAII1QhRRa/B57xnw/St6bKtIFpee82e75gbj3WXLpaEIVokM1KYUVzNUIQiY3UVnSdoPJIhLIWI4rmQQdiD8hIVSBolQp4+iM+x61b32+bf1W4dib/D5oQsOsVtWbtI6ToaOKP6j5oQhYEkdC2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6" name="AutoShape 4" descr="data:image/jpeg;base64,/9j/4AAQSkZJRgABAQAAAQABAAD/2wCEAAkGBhQQEBUUEhAUFBQSFBQUFBUUFBAUFBUUFRQVFBQUFBQXHCYeFxkjGRQUHy8gIycpLCwsFR4xNTAqNSYrLCkBCQoKDgwOGg8PGikcHxwpKSkpKSkpKSwpKSkpKSwsKSkpKSkpKSkpLCwpKSksKSkpKSkpKSksKSksKSwsKSksLP/AABEIALQBGAMBIgACEQEDEQH/xAAbAAABBQEBAAAAAAAAAAAAAAAAAQMEBQYCB//EADoQAAEDAgQDBgMGBgMBAQAAAAEAAhEDBAUSITEGQVETImFxgZFCocEUIzJSsdEHFWLh8PEzcsKCJP/EABoBAAIDAQEAAAAAAAAAAAAAAAABAgMEBQb/xAAmEQACAgEEAQQCAwAAAAAAAAAAAQIRAwQSITFBExQiUQUyYYGR/9oADAMBAAIRAxEAPwDxtCEBWlgIQhAwQhCABCEIAEqEIAEICIQAIQlQAgCWEIQME5b0C5wAEkptWmDkU3B7hMfqoTk4xssxx3S5LduEVmUXVWtIFMakcllqlQucXEySdSd1rMU4rItTQa0tLycx0/CTr7hZGFn025puaNOqkuIxfQICELWYgCEIQI5IShBSoBAkSwkQAISpEAEJQxIug+AgaOUiIQmIIQhCBAlQUJDEQhKgBEqEIARCVEJgCAhKgACEICQwhCVCLASEIhLCAFYJKn0KkaRzUW1/Ep9zaOYM0GDzIVM5K6NOKLrcQr6vnf5KMF0TKRWLgok7diJUiApEQQhCAEKVIV0gQJEoQgYiEIQAIKEhQIEIKEACRCExCpAhKUhggIQEACEIQAIQAhACoQgBAGk4W4OfegvzAMa6DJ1JiYCsMR4JZTcQH9PHQqpwLFqlv+Co5rXQXNB0dGy1FnxjbEzXBzHfQlcjUT1EZ3HlfwdnBDB6fzq/5M+eFBJGdPu4GcKJqzoNtlMxPiW2L/ugY8nBMu4zApdkHHJ0gz1iVFT1MqqxuOmT8FIMDEE51bYDwayuCX1CI2A5qou8XDnEtEBWWEcZCiwtdTJMd0iPqtGT3Gy4lWJ6eM/lyizq4DbW4OYnONt/kq7F8UH2csLQSTodNAof81fcGXdfFRcaqyQP0UMeKW5eo7ZLJmjtexUirRKELpnKEQlQmICkSoQByUoKCEoQABIlhCAEQlhCAFa2Vy4QnGOSVAlZKlQ2hCCmQBIlQmAIQhIBESlBSgIGJKF00JCEAICgICUBAjpoXdOmXOAAlchWGF08rw8iQ0gnxE6hVzlSsuxw3NIW4MbiICrnHVWWM3faPLgIB2Hkq6FHF1bJ5u6OQUhSpCrCgESkSpsRecN4ea8gGEzj1gaT4KsuELZzicpjRMcUz3ZMmVz1kfuNp03Be3vyZ5CVIt5zQQhCYgQEIQAFK0pClCAEQlhIgASIQUAK1OlhAk81zQZmdHVWLrUGjMd5p1/z2Vc5KLRdjhuRVPCSU9UIITKsRU1QISShMiKkSoCBhK6auQE4xKxpCFBXRCRyVkqOWhLCQK2wajTLgagkDcdVGU9qsnihvltIuH2ZqPA2BOpKv8WoNouim6RlE9FouELC1NbNVb93DjGsTOkwomMWtB9w40xFIO0Gv15LkS1e7LVOkjpR07hGl/piK+8plzvBa+5wygDqFExPB6Gb7syPNbIamL8MpyaWVXaMu4rmVefyZvVKcCB2Ku9eBm9tMo0AarR23DLSDmdHRcM4egjvJe6xklpZj+GOdTZ3ZEhQeIHHug9FrbW5tKLMlVzZjn/ZY/iK7ZUq/dmWgabrLgk55G6/s2ahKGKr/oqkJcq5hdKzlAhKiExAhIlQhiOShI4JZQIJSJUuVAUcpCnqdOV0y0J5KO5E9jZ1hhHaCRor+ldDM+mG6OG/pBVHTsXTIV5Z2nM7rJna7N2mjJKjNXNIscW9CU3Kt7zDJf57pG4Lv8lfHNGuWZ3p5NsqJQrT+SOQperD7I+3n9FWhCFaZxQF0FzKVIaZ1KSEALto0SJ9nIpqxtGHSFApug7K1w0glVZHwX4UrNJw/aVy13Yic3dMkAdeaavsPq24DakSdZBBUKpjdW2b91ULeekb+qpb7G69d2apVc4+n0XPjgnOV8Ubp6iMYpcstMRfLoDuSgvYfzQq8OMzJS1XHqtscVKrMkst8lgwu/OnBdOHxhVBlLmTeJEVlaLl9+R8aiX+LOqBob3QGwSDBcZOp/ZQKrpXDNT08k44Yrkjk1EmtqHGNHP6p7sARICtcH4arVxLWSPGB81NtcJylwe3KdoPX6oc10ilprszZoppzFfXuDuzNazvF20KHi2C1LYgvEZtv2TU1dDq1ZUkIXZCfq2RbHirW0hRg30RmslK1qsKVpIj3TzMN1HRVPKl2XrA30VTmdEhYr2vhEajVdswQu5bqHuIIs9rJlHb2+Y9FPZhnIc+atm8PkQrmng+UDRZsuriumacWkflGWqYdAUqwsgN9VoK+F6bKDdWhZHJZ/cb1Rd7fa7D7O2Nl1a0tyn7VocVZ08PAWeWSuGaYQspDaiZKc+wgjRS8RpwNAqh1ZzR4KcW5LhkZVF8kwWUIUNl270Qm4y+yKlH6McQklPZNEGkIXds8+4MZXbQk7MqRSpZm7IbpDjFnCGHRI0cinRTUWyaTG3NU3DVzQsi8wFZ0rHIqMmRdF2PG+yLijdFWsCs8QMhQGNUsb+JGS5Fa2U3UUlrEzXYpJ8ikqGg8LtpB2CbFOVNbbZW+LtlJ0VN0ivqDVO2zJOw/X5Liq3U+CtuF8P7WrM6NGY/QJzdRsrirkelcN0xTotA5gTAAHsrS/wtldure915qpwYQ2C4SDsTqQrmndtEy4g+Bb9AuYruzc6aoYt8NZRAhomIkrM8aMD6D+rSHfOD+q1Fxch27x0Hecfnos5xDSBpOaHAl+kTrHknH9kwpKNHmDhCt7VvaMaeY0VO55kg+S0PCDQ95Z1/UR9Ctmd1j3Fem5nt+yVQw6I8VY0rCdCNloquDNBaQNgpAtBA0XBnqWzvw0yRQDCIInUKe2z00CtaduE82iqXkkzTHFFFLb2HekhTOx1iFPFNHZqLbZYopdEE2s7qPc4WHclbwlNNJNoTivJnqOFZTpspTqcFWL7dRn0ypW32JQS6KW+EmOarq1nET1V7c20mYTJoSrozopnjsqxb6RCRWdO03QpPLRBYjzwN0TIVg60nSVz/AC8dV3FNeTguDITAptvT0UmnhniplDDoVU86LI4mVwsM3JONs9YhXLLbkuxQhZnqGXLCiPY2WXknbm2Km0Gp2pCyvK7s1RxqqMze2ZA2VS90clrsRoyFRVcO1W/DmTXJjzYqfBApOTj6Ks7DB3VXBrRJ5nkB1K1Fpwo3UU7d1w6Px1HdjSHWGjvHzJV+6+UZpVHswTbczEJ/NmqAdBp0V9fYLXpNcXNp02H8ri466QCdVTXlqKBEvBeYJjYAjmeqsTsyydlVVp97z/daLg+oGPcI/FA8N+aYuLNsaefzCu8NfRzfdxmLGl0H4o1321UcsvjRLErZXcQUazahIbDeRBA9iqzCb2qKoDQ4udAjeddl6JaBtZuWq0GOo36LhlnRpVPuqbWmNXATH7SqFkVU0X7ObMjxTc1aVQ0ntymGmBtqJULBnuDw5wPqt9xEyk+4aKzAQ9rYcNCDHIqlv8MpUiBT5zBJJy6J71VUGzm2YHEXA1DHNzj7lWWA3zrdwqtaHRGhlVVzSmqWjXWFquEcKbc1RQdILyQHD8wbI06aLVNJwp+TPGTjO0WlH+J2sVbaB+ZjpI/+T+60WFcR21x/x1RmPwu7rvY7+ixPFXBVezkubmZuHt2I8eiyYdBWKWhxT5jwzoY/yGWH7co94gBIvOeGOOHUiKdw4upnRrzq5nmeYXoYeDqNjsRsuVmwywupHb0+eOaNxFlIGolDFQzQO0qUlS20FxRCmOGiUuDNkm7IdSmFFqUVMeUyVOicGytrUEyKHgpOK3jaFJ9Q/A0n15D3heTt4irhznNrPBcZOunsVowaaWZOvBXn1UMVJnq1O1jdIvLqvFdy9uV1d0c4gE+ZQtC/HT8szP8AIQ+js1Ryb81x20Gcq6a2U72C2fE53In8wM6NUy3uyY0UNtDTbdWNpSgKnJtothuHO2PRAuSui1NOas/DLeR37Y4cgg3xjZNEpuE1GJHc0dPxKfhC23DnAXbsbUuZYHatpt0dHIuJ28l3wVwNlIr3DddDTpnl/U/x8Fv6He1G3Lx6uWyGFdmHNqZXSZSWeAMtgRSY1rTzdLyT4k7Jy9wJpAe0w7nOub+6uLmmAwDkDJ8tyl7PSIkEA/6WhRRilNs8/wCMMMkU8skS0uEaEzGjR0leY8SUBSrlonSDrE66wQNivY+KrKPvg7/jBmdo/NHj9F4nity6rUc86yTr4/6Uo9hdk37W0tEHQgehUC3uOzqkg/6VdTqbhOh+oPoVZtBOmbVl+7LmbvEBWF5eVKFs19I95h+9kA9oHbz5GT6qkw4/chw5BUeI3zzUcHOIgxHL2WWMNzo1qRpRxC+6D8+WBTMQAIcPwkFV11iBbSLidcvPrsqWyuHGqNZEHTknMbqEZWep+is9OpUQlPgTDaYgEj/OitcHuq1K6pfZoNXMSAQCC48oPQFVxuBSbA6D/XyU3hPFGULttWvIEFrSAe5m0zR5SrXzyZkerYNid3UuBQu2UXtNHOG0wSBqAJJ3mTos7xT/AAqZUc59q4U3Ez2bj93P9J3b+i1PD9EVqvbUz3XsytIMtbTnutkc41PifBXeJ2wBG8HT1VabXJO/B4JifA93btLqlHugS4sc14A66HZPYHxpUosFN/ea3Y/EB013C9pt6LSJdyI8ZE7QsBx//DIMzV7RumpfRHuTTH/n2RKMcq2zRZjyzxPdFkOlxQav/G8Hw2I9E+7Gao+LVebgkGRII91cWnEtRsZmh4G8jX3WPJoa5idPH+Qb/Y9BsMZqHc/JWYxR+0rJYTxDRqHQ5Xfldp7HYrSWQD+8CCOoMj3XKy43F8qjp48kZq7smiu481BxXiGnbNmo/Xk0fiPkFl+I+PcjjTtwNNDUOuvPKPqsVc3rqri57i5x3LtStmn0Ep/KfCMufXxh8YcsvuI+MX3TcgblpyD1cY2krOZkhKQFdnHjjjVROLkyyySuR3mQuQUKwjZoHaFPU6RO6uKeE5pXTsPyiOi4jzI6qxMg0aITwZCcbShCqcrLFGhITbmynoTlraOqvDWNknl+/gkhukiA5kmFvOD+EMkVq47+7GH4f6j4+Ck4DwzTokPcA+oNj8Lf+o5nxWkadFvx4fLOXnz3xEfPe02HM/RTKLNOn7Krp19dlbUDLVpMQzfiKZ6uho9SAmMQrxbOfmMNEyDBgHX6pvHa+jGgxLx7DVVmL4hTp0X0zUbLmuhsgk90x6klMTTZ5xxrxbUqtNMEtZABA3efHw8Fg3XZcMuwWnxZoLRI1Ez55v2WdfaCDB2MnyU40OiAKcE+CcYpFxlc3QQd1xTtzknpqfJWXwBpOF6oLuydoHfhXeO4YxriK1NzXD8LwAWuHKZ+iqrZ2jSDBEHxBWnt+MKrWBtRrHgDQmPnKyu1K0aYvjkzuAWAdUnSG953QNbqT67KtxB/a1y7qZHpsre5vYL8gDRUOrR5zA8JUVuHl0H4hJ855KcXzbIT5INtaOqEANJ1gACSSrPEeHn0mNe90Pc6MvMAczOy0/8AD3DaVeuWVCWFsuymQXjSQCPVN3+HOvLwvAPZZyyi2SZZTOUnXq5S3MpPR/4cYYaOHsDt3S+OgcZAV9iDAWf55ykwenlosbEQwCOhAAK5xJ8MSF5GbIRT8Sd/JRMQeQ3Xrqf0Ui1fFMT1Kh3NQ1ZyiQ0w0bZneP8ASFBlkTwXiWqx9xVcxob947QbaGJj5qvZVgac1Kxei77RWbu7tKm3UOJMBQo09FoXRPyAbInRSbTGKtJj206jmteIcAevToVE2C5BQ4p9gpOPQrUOC4eOYSh0qaIWLKJXLUFFBZ1KEgKRFCs9GbXjmkN1IUEVUuded9NHf3kkvSSmRUR2ie0Nw/K1mDUG0GT8ThLj/wCR5KmwDDsxFR+3wg8z+Y+AUyo1xeQHZo3I28gteHFXyZiz5U/ijUUcYZzlWFPEGO1mB0WWtrR3T3cJ9lLNs8awfTUfJbDnOi3rYixsucYa3Uk7AKno/wAT2FlXs6LiKbSQ/wCHNoGg+JJGkql4nu5tKrZ1IA8ZlZKyxMnDzQBADKjqh/M4uEN9tUDjFMZxni6vc1S59UgdBpp0A5It7kU2GtVJdUdAY3NIaOpHNyocuqmYfS7wc7YHQeJUnEsui6eKlSmTV0LhLR0G4WVqVNVtrl4dTB9PdZStbAB3UR7KUaRQ3Y1SpNIMu15J6iO44CSXgAQDvtqeihil3Z8Sr/hez7SnWIJzU2h0dWScx9FKXQiJeUOyfHg39IPzTLa3iu8Xqklp8IUEPUasuTLjC7XO7Mdm7eavLHDn1M5YwuDRLiBOVswfL+yh4WIpNHM6n1XqnD2FChYw5veqtc5+murTAPkIVbRXJnneDUYuHHvBzNBBIlpa4n5StpwzVY68aGNGVlMhsbDb5qiwej/+pznNIGQQDvAAbJHjLlsMAs6bHue1oBkDTxk/RBFl9ZVtD4OcPZxVdjVzrCW1vgO0HMPd81mOOcUq0qbX0wYzEPIE5dNNOm+qdgkaGrWii31P+e6jU68UIG53WLw7j4PaKdcARs9o01j8TfqFIvuJW0qZhwcSO6Gn28lEtUaMFe3PZ376gGjazjHWCQq29Od7nAfiJMDlJnZOXIJcSTqSSfVR5Vq+ywZq6eq5yRv7KU4aeSl0cIa5gc6oWuOsZQR4c5U91dkWipeZ5Qmw1TbvD3U9SQWnQOHXoRuCowapJlbRzGqUtShkkea3VDgGkAC6q8yASBA5KnNqIYf2L8Omnl/UwIKF6raYBb0Yy0mz1cMx+aFif5KN8RN0fxkq5kZsFdAoQqWTOgU/ZUw6o1p2J1QhJdik+DRueSQ3YHTToOSi3l+5vdacokDTxO/mhC6By5lrQGQCNyRLjqT6qUbtzTo5KhJETKcTXZLogAHUwNysTUdBcBsShCsiS8HLQprTDWx5+qEJsiyxNY9n6qtuTohCRBEb4Y6rXfw9tWur5SNHMaHDqJkg+GiEJsH0VnFVk2ld3FJo7jKrw0dACYWbpjUDxQhSj0xro9D4FsG1rhjXiRqY/wCrZA8l6nil0aVMuaBLdpmNvDzQhVlb7PPWXBNUnTVg+ZJWswl0USefaU/0QhJkmRb12S4IHOCfMqTdMDqZBAII1QhRRa/B57xnw/St6bKtIFpee82e75gbj3WXLpaEIVokM1KYUVzNUIQiY3UVnSdoPJIhLIWI4rmQQdiD8hIVSBolQp4+iM+x61b32+bf1W4dib/D5oQsOsVtWbtI6ToaOKP6j5oQhYEkdC2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3798" name="Picture 6" descr="http://www.mentelocale.it/images/articoli/full/34467-1.jpg"/>
          <p:cNvPicPr>
            <a:picLocks noChangeAspect="1" noChangeArrowheads="1"/>
          </p:cNvPicPr>
          <p:nvPr/>
        </p:nvPicPr>
        <p:blipFill>
          <a:blip r:embed="rId3" cstate="print"/>
          <a:srcRect/>
          <a:stretch>
            <a:fillRect/>
          </a:stretch>
        </p:blipFill>
        <p:spPr bwMode="auto">
          <a:xfrm>
            <a:off x="4090853" y="1772816"/>
            <a:ext cx="5053147" cy="324036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blinds(horizontal)">
                                      <p:cBhvr>
                                        <p:cTn id="14" dur="500"/>
                                        <p:tgtEl>
                                          <p:spTgt spid="3379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95536" y="2276872"/>
            <a:ext cx="8229600" cy="1584176"/>
          </a:xfrm>
        </p:spPr>
        <p:txBody>
          <a:bodyPr/>
          <a:lstStyle/>
          <a:p>
            <a:pPr algn="ctr"/>
            <a:r>
              <a:rPr lang="it-IT" dirty="0" smtClean="0">
                <a:solidFill>
                  <a:srgbClr val="FF0000"/>
                </a:solidFill>
              </a:rPr>
              <a:t>TRAILER  </a:t>
            </a:r>
            <a:r>
              <a:rPr lang="it-IT" dirty="0" smtClean="0">
                <a:solidFill>
                  <a:srgbClr val="FF0000"/>
                </a:solidFill>
                <a:sym typeface="Wingdings" pitchFamily="2" charset="2"/>
              </a:rPr>
              <a:t></a:t>
            </a:r>
            <a:r>
              <a:rPr lang="it-IT" dirty="0" smtClean="0">
                <a:solidFill>
                  <a:srgbClr val="FF0000"/>
                </a:solidFill>
              </a:rPr>
              <a:t> Film </a:t>
            </a:r>
            <a:r>
              <a:rPr lang="it-IT" dirty="0" err="1" smtClean="0">
                <a:solidFill>
                  <a:srgbClr val="FF0000"/>
                </a:solidFill>
              </a:rPr>
              <a:t>Losey</a:t>
            </a:r>
            <a:endParaRPr lang="it-IT" dirty="0">
              <a:solidFill>
                <a:srgbClr val="FF0000"/>
              </a:solidFill>
            </a:endParaRPr>
          </a:p>
        </p:txBody>
      </p:sp>
      <p:sp>
        <p:nvSpPr>
          <p:cNvPr id="3" name="CasellaDiTesto 2"/>
          <p:cNvSpPr txBox="1"/>
          <p:nvPr/>
        </p:nvSpPr>
        <p:spPr>
          <a:xfrm>
            <a:off x="5796136" y="5301208"/>
            <a:ext cx="2664296" cy="1200329"/>
          </a:xfrm>
          <a:prstGeom prst="rect">
            <a:avLst/>
          </a:prstGeom>
          <a:solidFill>
            <a:schemeClr val="accent1">
              <a:lumMod val="20000"/>
              <a:lumOff val="80000"/>
            </a:schemeClr>
          </a:solidFill>
          <a:ln>
            <a:solidFill>
              <a:srgbClr val="7030A0"/>
            </a:solidFill>
          </a:ln>
        </p:spPr>
        <p:txBody>
          <a:bodyPr wrap="square" rtlCol="0">
            <a:spAutoFit/>
          </a:bodyPr>
          <a:lstStyle/>
          <a:p>
            <a:r>
              <a:rPr lang="it-IT" b="1" u="sng" dirty="0" smtClean="0"/>
              <a:t>VEDI: </a:t>
            </a:r>
            <a:r>
              <a:rPr lang="it-IT" dirty="0" smtClean="0"/>
              <a:t>http://www.youtube.com/</a:t>
            </a:r>
            <a:r>
              <a:rPr lang="it-IT" dirty="0" err="1" smtClean="0"/>
              <a:t>watch</a:t>
            </a:r>
            <a:r>
              <a:rPr lang="it-IT" dirty="0" smtClean="0"/>
              <a:t>?v=GoLv5Tn7eFw</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347864" y="188640"/>
            <a:ext cx="5410944" cy="6984776"/>
          </a:xfrm>
        </p:spPr>
        <p:txBody>
          <a:bodyPr>
            <a:normAutofit/>
          </a:bodyPr>
          <a:lstStyle/>
          <a:p>
            <a:r>
              <a:rPr lang="it-IT" dirty="0" smtClean="0"/>
              <a:t>1838 Muore a 82 anni il padre, lasciando al figlio un cospicuo patrimonio che consentirà a </a:t>
            </a:r>
            <a:r>
              <a:rPr lang="it-IT" sz="2400" dirty="0" smtClean="0"/>
              <a:t>Søren di vivere di rendita.</a:t>
            </a:r>
          </a:p>
          <a:p>
            <a:r>
              <a:rPr lang="it-IT" sz="2400" dirty="0" smtClean="0"/>
              <a:t>1840 Supera l’esame di teologia e si fidanza con Regina </a:t>
            </a:r>
            <a:r>
              <a:rPr lang="it-IT" sz="2400" dirty="0" err="1" smtClean="0"/>
              <a:t>Olsen</a:t>
            </a:r>
            <a:endParaRPr lang="it-IT" sz="2400" dirty="0" smtClean="0"/>
          </a:p>
          <a:p>
            <a:r>
              <a:rPr lang="it-IT" sz="2400" dirty="0" smtClean="0"/>
              <a:t>1841 Discute all’Università la tesi “ il concetto dell’ironia”. </a:t>
            </a:r>
            <a:r>
              <a:rPr lang="it-IT" sz="2400" dirty="0" smtClean="0"/>
              <a:t>Diviene “</a:t>
            </a:r>
            <a:r>
              <a:rPr lang="it-IT" sz="2400" dirty="0" err="1" smtClean="0"/>
              <a:t>magister</a:t>
            </a:r>
            <a:r>
              <a:rPr lang="it-IT" sz="2400" dirty="0" smtClean="0"/>
              <a:t> </a:t>
            </a:r>
            <a:r>
              <a:rPr lang="it-IT" sz="2400" dirty="0" err="1" smtClean="0"/>
              <a:t>artiun</a:t>
            </a:r>
            <a:r>
              <a:rPr lang="it-IT" sz="2400" dirty="0" smtClean="0"/>
              <a:t>”. Rompe il fidanzamento con Regina.</a:t>
            </a:r>
          </a:p>
          <a:p>
            <a:r>
              <a:rPr lang="it-IT" sz="2400" dirty="0" smtClean="0"/>
              <a:t>1841/1842 Si reca a Berlino per seguire le lezioni di </a:t>
            </a:r>
            <a:r>
              <a:rPr lang="it-IT" sz="2400" dirty="0" err="1" smtClean="0"/>
              <a:t>Schelling</a:t>
            </a:r>
            <a:r>
              <a:rPr lang="it-IT" sz="2400" dirty="0" smtClean="0"/>
              <a:t>.</a:t>
            </a:r>
          </a:p>
          <a:p>
            <a:r>
              <a:rPr lang="it-IT" sz="2400" dirty="0" smtClean="0"/>
              <a:t>1843 pubblica alcune delle sue principali  opere </a:t>
            </a:r>
            <a:r>
              <a:rPr lang="it-IT" sz="2400" dirty="0" err="1" smtClean="0"/>
              <a:t>pseudonime</a:t>
            </a:r>
            <a:r>
              <a:rPr lang="it-IT" sz="2400" dirty="0" smtClean="0"/>
              <a:t>: “</a:t>
            </a:r>
            <a:r>
              <a:rPr lang="it-IT" sz="2400" dirty="0" smtClean="0">
                <a:solidFill>
                  <a:srgbClr val="002060"/>
                </a:solidFill>
              </a:rPr>
              <a:t>Aut </a:t>
            </a:r>
            <a:r>
              <a:rPr lang="it-IT" sz="2400" dirty="0" err="1" smtClean="0">
                <a:solidFill>
                  <a:srgbClr val="002060"/>
                </a:solidFill>
              </a:rPr>
              <a:t>Aut</a:t>
            </a:r>
            <a:r>
              <a:rPr lang="it-IT" sz="2400" dirty="0" smtClean="0"/>
              <a:t>” , “</a:t>
            </a:r>
            <a:r>
              <a:rPr lang="it-IT" sz="2400" dirty="0" smtClean="0">
                <a:solidFill>
                  <a:srgbClr val="002060"/>
                </a:solidFill>
              </a:rPr>
              <a:t>timore e tremore</a:t>
            </a:r>
            <a:r>
              <a:rPr lang="it-IT" sz="2400" dirty="0" smtClean="0"/>
              <a:t>”, “</a:t>
            </a:r>
            <a:r>
              <a:rPr lang="it-IT" sz="2400" dirty="0" smtClean="0">
                <a:solidFill>
                  <a:srgbClr val="002060"/>
                </a:solidFill>
              </a:rPr>
              <a:t>la ripetizione</a:t>
            </a:r>
            <a:r>
              <a:rPr lang="it-IT" sz="2400" dirty="0" smtClean="0"/>
              <a:t>”e, contemporaneamente, scrive una serie di “</a:t>
            </a:r>
            <a:r>
              <a:rPr lang="it-IT" sz="2400" u="sng" dirty="0" smtClean="0">
                <a:solidFill>
                  <a:srgbClr val="002060"/>
                </a:solidFill>
              </a:rPr>
              <a:t>discorsi edificanti</a:t>
            </a:r>
            <a:r>
              <a:rPr lang="it-IT" sz="2400" dirty="0" smtClean="0"/>
              <a:t>”</a:t>
            </a:r>
            <a:endParaRPr lang="it-IT" dirty="0"/>
          </a:p>
        </p:txBody>
      </p:sp>
      <p:pic>
        <p:nvPicPr>
          <p:cNvPr id="18434" name="Picture 2" descr="https://encrypted-tbn1.gstatic.com/images?q=tbn:ANd9GcREO4pV5aqfLrQWYQSjGxjo9V_tCExiuxx3j0Z7s0loNVArOCYI"/>
          <p:cNvPicPr>
            <a:picLocks noChangeAspect="1" noChangeArrowheads="1"/>
          </p:cNvPicPr>
          <p:nvPr/>
        </p:nvPicPr>
        <p:blipFill>
          <a:blip r:embed="rId2" cstate="print"/>
          <a:srcRect/>
          <a:stretch>
            <a:fillRect/>
          </a:stretch>
        </p:blipFill>
        <p:spPr bwMode="auto">
          <a:xfrm>
            <a:off x="539552" y="332656"/>
            <a:ext cx="2548971" cy="33123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8434"/>
                                        </p:tgtEl>
                                        <p:attrNameLst>
                                          <p:attrName>style.visibility</p:attrName>
                                        </p:attrNameLst>
                                      </p:cBhvr>
                                      <p:to>
                                        <p:strVal val="visible"/>
                                      </p:to>
                                    </p:set>
                                    <p:animEffect transition="in" filter="diamond(in)">
                                      <p:cBhvr>
                                        <p:cTn id="42"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2411760" y="2780928"/>
            <a:ext cx="4038600" cy="3888432"/>
          </a:xfrm>
        </p:spPr>
        <p:txBody>
          <a:bodyPr>
            <a:normAutofit fontScale="85000" lnSpcReduction="20000"/>
          </a:bodyPr>
          <a:lstStyle/>
          <a:p>
            <a:pPr>
              <a:buNone/>
            </a:pPr>
            <a:r>
              <a:rPr lang="it-IT" dirty="0" smtClean="0"/>
              <a:t>    Notte e giorno faticar </a:t>
            </a:r>
            <a:br>
              <a:rPr lang="it-IT" dirty="0" smtClean="0"/>
            </a:br>
            <a:r>
              <a:rPr lang="it-IT" dirty="0" smtClean="0"/>
              <a:t>per chi nulla sa gradir; </a:t>
            </a:r>
            <a:br>
              <a:rPr lang="it-IT" dirty="0" smtClean="0"/>
            </a:br>
            <a:r>
              <a:rPr lang="it-IT" dirty="0" smtClean="0"/>
              <a:t>piova e vento sopportar, </a:t>
            </a:r>
            <a:br>
              <a:rPr lang="it-IT" dirty="0" smtClean="0"/>
            </a:br>
            <a:r>
              <a:rPr lang="it-IT" dirty="0" smtClean="0"/>
              <a:t>mangiar male e mal dormir... </a:t>
            </a:r>
            <a:br>
              <a:rPr lang="it-IT" dirty="0" smtClean="0"/>
            </a:br>
            <a:r>
              <a:rPr lang="it-IT" dirty="0" smtClean="0"/>
              <a:t>Voglio far il gentiluomo, </a:t>
            </a:r>
            <a:br>
              <a:rPr lang="it-IT" dirty="0" smtClean="0"/>
            </a:br>
            <a:r>
              <a:rPr lang="it-IT" dirty="0" smtClean="0"/>
              <a:t>e non voglio più servir. </a:t>
            </a:r>
            <a:br>
              <a:rPr lang="it-IT" dirty="0" smtClean="0"/>
            </a:br>
            <a:r>
              <a:rPr lang="it-IT" dirty="0" smtClean="0"/>
              <a:t>Oh, che caro galantuomo! </a:t>
            </a:r>
            <a:br>
              <a:rPr lang="it-IT" dirty="0" smtClean="0"/>
            </a:br>
            <a:r>
              <a:rPr lang="it-IT" dirty="0" smtClean="0"/>
              <a:t>vuoi star dentro colla bella, </a:t>
            </a:r>
            <a:br>
              <a:rPr lang="it-IT" dirty="0" smtClean="0"/>
            </a:br>
            <a:r>
              <a:rPr lang="it-IT" dirty="0" smtClean="0"/>
              <a:t>ed io far la sentinella! </a:t>
            </a:r>
            <a:br>
              <a:rPr lang="it-IT" dirty="0" smtClean="0"/>
            </a:br>
            <a:r>
              <a:rPr lang="it-IT" dirty="0" smtClean="0"/>
              <a:t>Ma mi par ... che venga gente; </a:t>
            </a:r>
            <a:br>
              <a:rPr lang="it-IT" dirty="0" smtClean="0"/>
            </a:br>
            <a:r>
              <a:rPr lang="it-IT" dirty="0" smtClean="0"/>
              <a:t>non mi voglio far sentir. </a:t>
            </a:r>
            <a:br>
              <a:rPr lang="it-IT" dirty="0" smtClean="0"/>
            </a:br>
            <a:r>
              <a:rPr lang="it-IT" dirty="0" smtClean="0"/>
              <a:t>S'asconde.</a:t>
            </a:r>
            <a:endParaRPr lang="it-IT" dirty="0"/>
          </a:p>
        </p:txBody>
      </p:sp>
      <p:sp>
        <p:nvSpPr>
          <p:cNvPr id="5" name="Titolo 4"/>
          <p:cNvSpPr>
            <a:spLocks noGrp="1"/>
          </p:cNvSpPr>
          <p:nvPr>
            <p:ph type="title"/>
          </p:nvPr>
        </p:nvSpPr>
        <p:spPr/>
        <p:txBody>
          <a:bodyPr>
            <a:normAutofit fontScale="90000"/>
          </a:bodyPr>
          <a:lstStyle/>
          <a:p>
            <a:pPr algn="ctr"/>
            <a:r>
              <a:rPr lang="it-IT" b="1" dirty="0" smtClean="0">
                <a:solidFill>
                  <a:srgbClr val="FF0000"/>
                </a:solidFill>
              </a:rPr>
              <a:t>"Notte e giorno faticar"</a:t>
            </a:r>
            <a:br>
              <a:rPr lang="it-IT" b="1" dirty="0" smtClean="0">
                <a:solidFill>
                  <a:srgbClr val="FF0000"/>
                </a:solidFill>
              </a:rPr>
            </a:br>
            <a:endParaRPr lang="it-IT" dirty="0">
              <a:solidFill>
                <a:srgbClr val="FF0000"/>
              </a:solidFill>
            </a:endParaRPr>
          </a:p>
        </p:txBody>
      </p:sp>
      <p:sp>
        <p:nvSpPr>
          <p:cNvPr id="6" name="Segnaposto testo 5"/>
          <p:cNvSpPr>
            <a:spLocks noGrp="1"/>
          </p:cNvSpPr>
          <p:nvPr>
            <p:ph type="body" idx="3"/>
          </p:nvPr>
        </p:nvSpPr>
        <p:spPr>
          <a:xfrm>
            <a:off x="395536" y="476672"/>
            <a:ext cx="8436868" cy="2088232"/>
          </a:xfrm>
        </p:spPr>
        <p:txBody>
          <a:bodyPr/>
          <a:lstStyle/>
          <a:p>
            <a:r>
              <a:rPr lang="it-IT" sz="1450" dirty="0" smtClean="0">
                <a:solidFill>
                  <a:schemeClr val="tx1"/>
                </a:solidFill>
              </a:rPr>
              <a:t>L’introduzione del Don Giovanni, un crescendo drammatico che culmina con un omicidio, </a:t>
            </a:r>
          </a:p>
          <a:p>
            <a:r>
              <a:rPr lang="it-IT" sz="1450" dirty="0" smtClean="0">
                <a:solidFill>
                  <a:schemeClr val="tx1"/>
                </a:solidFill>
              </a:rPr>
              <a:t>è articolata in quattro fasi:</a:t>
            </a:r>
          </a:p>
          <a:p>
            <a:r>
              <a:rPr lang="it-IT" sz="1450" dirty="0" smtClean="0">
                <a:solidFill>
                  <a:schemeClr val="tx1"/>
                </a:solidFill>
              </a:rPr>
              <a:t>– nella prima fase </a:t>
            </a:r>
            <a:r>
              <a:rPr lang="it-IT" sz="1450" dirty="0" err="1" smtClean="0">
                <a:solidFill>
                  <a:schemeClr val="tx1"/>
                </a:solidFill>
              </a:rPr>
              <a:t>Leporello</a:t>
            </a:r>
            <a:r>
              <a:rPr lang="it-IT" sz="1450" dirty="0" smtClean="0">
                <a:solidFill>
                  <a:schemeClr val="tx1"/>
                </a:solidFill>
              </a:rPr>
              <a:t>, il servo di Don Giovanni, fa la sentinella al suo padrone;</a:t>
            </a:r>
          </a:p>
          <a:p>
            <a:r>
              <a:rPr lang="it-IT" sz="1450" dirty="0" smtClean="0">
                <a:solidFill>
                  <a:schemeClr val="tx1"/>
                </a:solidFill>
              </a:rPr>
              <a:t>– nella seconda entrano in scena Don Giovanni inseguito da Donna Anna; </a:t>
            </a:r>
          </a:p>
          <a:p>
            <a:r>
              <a:rPr lang="it-IT" sz="1450" dirty="0" smtClean="0">
                <a:solidFill>
                  <a:schemeClr val="tx1"/>
                </a:solidFill>
              </a:rPr>
              <a:t>– nella terza entra in scena il Commendatore venuto in soccorso di Donna Anna: inizia il </a:t>
            </a:r>
          </a:p>
          <a:p>
            <a:r>
              <a:rPr lang="it-IT" sz="1450" dirty="0" smtClean="0">
                <a:solidFill>
                  <a:schemeClr val="tx1"/>
                </a:solidFill>
              </a:rPr>
              <a:t>duello tra il Commendatore e Don Giovanni che culmina con il colpo mortale.</a:t>
            </a:r>
          </a:p>
          <a:p>
            <a:r>
              <a:rPr lang="it-IT" sz="1450" dirty="0" smtClean="0">
                <a:solidFill>
                  <a:schemeClr val="tx1"/>
                </a:solidFill>
              </a:rPr>
              <a:t>La quarta fase, l’andante, è rappresentata dall’epilogo con la morte del Commendatore.</a:t>
            </a:r>
          </a:p>
          <a:p>
            <a:r>
              <a:rPr lang="it-IT" sz="1450" dirty="0" smtClean="0">
                <a:solidFill>
                  <a:schemeClr val="tx1"/>
                </a:solidFill>
              </a:rPr>
              <a:t>Analizziamo ora ogni singolo momento dell’introduzione.</a:t>
            </a:r>
            <a:endParaRPr lang="it-IT" sz="1450" dirty="0">
              <a:solidFill>
                <a:schemeClr val="tx1"/>
              </a:solidFill>
            </a:endParaRPr>
          </a:p>
        </p:txBody>
      </p:sp>
      <p:sp>
        <p:nvSpPr>
          <p:cNvPr id="8" name="CasellaDiTesto 7"/>
          <p:cNvSpPr txBox="1"/>
          <p:nvPr/>
        </p:nvSpPr>
        <p:spPr>
          <a:xfrm>
            <a:off x="6156176" y="5229200"/>
            <a:ext cx="2592288" cy="1200329"/>
          </a:xfrm>
          <a:prstGeom prst="rect">
            <a:avLst/>
          </a:prstGeom>
          <a:solidFill>
            <a:schemeClr val="accent1">
              <a:lumMod val="40000"/>
              <a:lumOff val="60000"/>
            </a:schemeClr>
          </a:solidFill>
          <a:ln>
            <a:solidFill>
              <a:srgbClr val="7030A0"/>
            </a:solidFill>
          </a:ln>
        </p:spPr>
        <p:txBody>
          <a:bodyPr wrap="square" rtlCol="0">
            <a:spAutoFit/>
          </a:bodyPr>
          <a:lstStyle/>
          <a:p>
            <a:r>
              <a:rPr lang="it-IT" b="1" u="sng" dirty="0" smtClean="0"/>
              <a:t>VEDI: </a:t>
            </a:r>
            <a:r>
              <a:rPr lang="it-IT" dirty="0" smtClean="0"/>
              <a:t>http://www.youtube.com/</a:t>
            </a:r>
            <a:r>
              <a:rPr lang="it-IT" dirty="0" err="1" smtClean="0"/>
              <a:t>watch</a:t>
            </a:r>
            <a:r>
              <a:rPr lang="it-IT" dirty="0" smtClean="0"/>
              <a:t>?v=vni0_BtzLKs</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ox(i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ox(i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ox(i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ox(in)">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ox(in)">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ox(in)">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box(in)">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box(in)">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 calcmode="lin" valueType="num">
                                      <p:cBhvr>
                                        <p:cTn id="5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4"/>
          </p:nvPr>
        </p:nvSpPr>
        <p:spPr>
          <a:xfrm>
            <a:off x="6588224" y="188640"/>
            <a:ext cx="1944216" cy="864096"/>
          </a:xfrm>
          <a:solidFill>
            <a:schemeClr val="accent1">
              <a:lumMod val="40000"/>
              <a:lumOff val="60000"/>
            </a:schemeClr>
          </a:solidFill>
          <a:ln>
            <a:solidFill>
              <a:srgbClr val="7030A0"/>
            </a:solidFill>
          </a:ln>
        </p:spPr>
        <p:txBody>
          <a:bodyPr>
            <a:noAutofit/>
          </a:bodyPr>
          <a:lstStyle/>
          <a:p>
            <a:pPr>
              <a:buNone/>
            </a:pPr>
            <a:r>
              <a:rPr lang="it-IT" sz="1400" dirty="0" smtClean="0"/>
              <a:t>VEDI:http://www.youtube.com/</a:t>
            </a:r>
            <a:r>
              <a:rPr lang="it-IT" sz="1400" dirty="0" err="1" smtClean="0"/>
              <a:t>watch</a:t>
            </a:r>
            <a:r>
              <a:rPr lang="it-IT" sz="1400" dirty="0" smtClean="0"/>
              <a:t>?v=tu5mbjbpGas</a:t>
            </a:r>
          </a:p>
          <a:p>
            <a:pPr>
              <a:buNone/>
            </a:pPr>
            <a:endParaRPr lang="it-IT" sz="1400" dirty="0"/>
          </a:p>
        </p:txBody>
      </p:sp>
      <p:sp>
        <p:nvSpPr>
          <p:cNvPr id="5" name="Titolo 4"/>
          <p:cNvSpPr>
            <a:spLocks noGrp="1"/>
          </p:cNvSpPr>
          <p:nvPr>
            <p:ph type="title"/>
          </p:nvPr>
        </p:nvSpPr>
        <p:spPr>
          <a:xfrm>
            <a:off x="-900608" y="188640"/>
            <a:ext cx="8075240" cy="720080"/>
          </a:xfrm>
        </p:spPr>
        <p:txBody>
          <a:bodyPr>
            <a:normAutofit fontScale="90000"/>
          </a:bodyPr>
          <a:lstStyle/>
          <a:p>
            <a:pPr algn="ctr"/>
            <a:r>
              <a:rPr lang="it-IT" sz="5400" dirty="0" smtClean="0">
                <a:solidFill>
                  <a:srgbClr val="FF0000"/>
                </a:solidFill>
              </a:rPr>
              <a:t>Il catalogo è questo</a:t>
            </a:r>
            <a:endParaRPr lang="it-IT" sz="5400" dirty="0">
              <a:solidFill>
                <a:srgbClr val="FF0000"/>
              </a:solidFill>
            </a:endParaRPr>
          </a:p>
        </p:txBody>
      </p:sp>
      <p:sp>
        <p:nvSpPr>
          <p:cNvPr id="6" name="Segnaposto testo 5"/>
          <p:cNvSpPr>
            <a:spLocks noGrp="1"/>
          </p:cNvSpPr>
          <p:nvPr>
            <p:ph type="body" idx="3"/>
          </p:nvPr>
        </p:nvSpPr>
        <p:spPr>
          <a:xfrm>
            <a:off x="0" y="1124744"/>
            <a:ext cx="4211960" cy="5544616"/>
          </a:xfrm>
        </p:spPr>
        <p:txBody>
          <a:bodyPr/>
          <a:lstStyle/>
          <a:p>
            <a:r>
              <a:rPr lang="it-IT" sz="2000" b="0" dirty="0" err="1" smtClean="0">
                <a:solidFill>
                  <a:schemeClr val="tx1"/>
                </a:solidFill>
              </a:rPr>
              <a:t>Madamina</a:t>
            </a:r>
            <a:r>
              <a:rPr lang="it-IT" sz="2000" b="0" dirty="0" smtClean="0">
                <a:solidFill>
                  <a:schemeClr val="tx1"/>
                </a:solidFill>
              </a:rPr>
              <a:t>, il catalogo è questo</a:t>
            </a:r>
            <a:br>
              <a:rPr lang="it-IT" sz="2000" b="0" dirty="0" smtClean="0">
                <a:solidFill>
                  <a:schemeClr val="tx1"/>
                </a:solidFill>
              </a:rPr>
            </a:br>
            <a:r>
              <a:rPr lang="it-IT" sz="2000" b="0" dirty="0" smtClean="0">
                <a:solidFill>
                  <a:schemeClr val="tx1"/>
                </a:solidFill>
              </a:rPr>
              <a:t>Delle belle che amò il padron mio;</a:t>
            </a:r>
            <a:br>
              <a:rPr lang="it-IT" sz="2000" b="0" dirty="0" smtClean="0">
                <a:solidFill>
                  <a:schemeClr val="tx1"/>
                </a:solidFill>
              </a:rPr>
            </a:br>
            <a:r>
              <a:rPr lang="it-IT" sz="2000" b="0" dirty="0" smtClean="0">
                <a:solidFill>
                  <a:schemeClr val="tx1"/>
                </a:solidFill>
              </a:rPr>
              <a:t>un catalogo egli è che ho </a:t>
            </a:r>
            <a:r>
              <a:rPr lang="it-IT" sz="2000" b="0" dirty="0" err="1" smtClean="0">
                <a:solidFill>
                  <a:schemeClr val="tx1"/>
                </a:solidFill>
              </a:rPr>
              <a:t>fatt</a:t>
            </a:r>
            <a:r>
              <a:rPr lang="it-IT" sz="2000" b="0" dirty="0" smtClean="0">
                <a:solidFill>
                  <a:schemeClr val="tx1"/>
                </a:solidFill>
              </a:rPr>
              <a:t>'io;</a:t>
            </a:r>
            <a:br>
              <a:rPr lang="it-IT" sz="2000" b="0" dirty="0" smtClean="0">
                <a:solidFill>
                  <a:schemeClr val="tx1"/>
                </a:solidFill>
              </a:rPr>
            </a:br>
            <a:r>
              <a:rPr lang="it-IT" sz="2000" b="0" dirty="0" smtClean="0">
                <a:solidFill>
                  <a:schemeClr val="tx1"/>
                </a:solidFill>
              </a:rPr>
              <a:t>Osservate, leggete con me.</a:t>
            </a:r>
            <a:br>
              <a:rPr lang="it-IT" sz="2000" b="0" dirty="0" smtClean="0">
                <a:solidFill>
                  <a:schemeClr val="tx1"/>
                </a:solidFill>
              </a:rPr>
            </a:br>
            <a:r>
              <a:rPr lang="it-IT" sz="2000" b="0" dirty="0" smtClean="0">
                <a:solidFill>
                  <a:schemeClr val="tx1"/>
                </a:solidFill>
              </a:rPr>
              <a:t/>
            </a:r>
            <a:br>
              <a:rPr lang="it-IT" sz="2000" b="0" dirty="0" smtClean="0">
                <a:solidFill>
                  <a:schemeClr val="tx1"/>
                </a:solidFill>
              </a:rPr>
            </a:br>
            <a:r>
              <a:rPr lang="it-IT" sz="2000" b="0" dirty="0" smtClean="0">
                <a:solidFill>
                  <a:schemeClr val="tx1"/>
                </a:solidFill>
              </a:rPr>
              <a:t>In Italia seicento e quaranta;</a:t>
            </a:r>
            <a:br>
              <a:rPr lang="it-IT" sz="2000" b="0" dirty="0" smtClean="0">
                <a:solidFill>
                  <a:schemeClr val="tx1"/>
                </a:solidFill>
              </a:rPr>
            </a:br>
            <a:r>
              <a:rPr lang="it-IT" sz="2000" b="0" dirty="0" smtClean="0">
                <a:solidFill>
                  <a:schemeClr val="tx1"/>
                </a:solidFill>
              </a:rPr>
              <a:t>In Alemagna duecento e </a:t>
            </a:r>
            <a:r>
              <a:rPr lang="it-IT" sz="2000" b="0" dirty="0" err="1" smtClean="0">
                <a:solidFill>
                  <a:schemeClr val="tx1"/>
                </a:solidFill>
              </a:rPr>
              <a:t>trentuna</a:t>
            </a:r>
            <a:r>
              <a:rPr lang="it-IT" sz="2000" b="0" dirty="0" smtClean="0">
                <a:solidFill>
                  <a:schemeClr val="tx1"/>
                </a:solidFill>
              </a:rPr>
              <a:t>;</a:t>
            </a:r>
            <a:br>
              <a:rPr lang="it-IT" sz="2000" b="0" dirty="0" smtClean="0">
                <a:solidFill>
                  <a:schemeClr val="tx1"/>
                </a:solidFill>
              </a:rPr>
            </a:br>
            <a:r>
              <a:rPr lang="it-IT" sz="2000" b="0" dirty="0" smtClean="0">
                <a:solidFill>
                  <a:schemeClr val="tx1"/>
                </a:solidFill>
              </a:rPr>
              <a:t>Cento in Francia, in Turchia </a:t>
            </a:r>
            <a:r>
              <a:rPr lang="it-IT" sz="2000" b="0" dirty="0" err="1" smtClean="0">
                <a:solidFill>
                  <a:schemeClr val="tx1"/>
                </a:solidFill>
              </a:rPr>
              <a:t>novantuna</a:t>
            </a:r>
            <a:r>
              <a:rPr lang="it-IT" sz="2000" b="0" dirty="0" smtClean="0">
                <a:solidFill>
                  <a:schemeClr val="tx1"/>
                </a:solidFill>
              </a:rPr>
              <a:t>;</a:t>
            </a:r>
            <a:br>
              <a:rPr lang="it-IT" sz="2000" b="0" dirty="0" smtClean="0">
                <a:solidFill>
                  <a:schemeClr val="tx1"/>
                </a:solidFill>
              </a:rPr>
            </a:br>
            <a:r>
              <a:rPr lang="it-IT" sz="2000" b="0" dirty="0" smtClean="0">
                <a:solidFill>
                  <a:schemeClr val="tx1"/>
                </a:solidFill>
              </a:rPr>
              <a:t>Ma in </a:t>
            </a:r>
            <a:r>
              <a:rPr lang="it-IT" sz="2000" b="0" dirty="0" err="1" smtClean="0">
                <a:solidFill>
                  <a:schemeClr val="tx1"/>
                </a:solidFill>
              </a:rPr>
              <a:t>Ispagna</a:t>
            </a:r>
            <a:r>
              <a:rPr lang="it-IT" sz="2000" b="0" dirty="0" smtClean="0">
                <a:solidFill>
                  <a:schemeClr val="tx1"/>
                </a:solidFill>
              </a:rPr>
              <a:t> son già mille e tre.</a:t>
            </a:r>
            <a:br>
              <a:rPr lang="it-IT" sz="2000" b="0" dirty="0" smtClean="0">
                <a:solidFill>
                  <a:schemeClr val="tx1"/>
                </a:solidFill>
              </a:rPr>
            </a:br>
            <a:r>
              <a:rPr lang="it-IT" sz="2000" b="0" dirty="0" smtClean="0">
                <a:solidFill>
                  <a:schemeClr val="tx1"/>
                </a:solidFill>
              </a:rPr>
              <a:t/>
            </a:r>
            <a:br>
              <a:rPr lang="it-IT" sz="2000" b="0" dirty="0" smtClean="0">
                <a:solidFill>
                  <a:schemeClr val="tx1"/>
                </a:solidFill>
              </a:rPr>
            </a:br>
            <a:r>
              <a:rPr lang="it-IT" sz="2000" b="0" dirty="0" smtClean="0">
                <a:solidFill>
                  <a:schemeClr val="tx1"/>
                </a:solidFill>
              </a:rPr>
              <a:t>V'han fra queste contadine,</a:t>
            </a:r>
            <a:br>
              <a:rPr lang="it-IT" sz="2000" b="0" dirty="0" smtClean="0">
                <a:solidFill>
                  <a:schemeClr val="tx1"/>
                </a:solidFill>
              </a:rPr>
            </a:br>
            <a:r>
              <a:rPr lang="it-IT" sz="2000" b="0" dirty="0" smtClean="0">
                <a:solidFill>
                  <a:schemeClr val="tx1"/>
                </a:solidFill>
              </a:rPr>
              <a:t>Cameriere, cittadine,</a:t>
            </a:r>
            <a:br>
              <a:rPr lang="it-IT" sz="2000" b="0" dirty="0" smtClean="0">
                <a:solidFill>
                  <a:schemeClr val="tx1"/>
                </a:solidFill>
              </a:rPr>
            </a:br>
            <a:r>
              <a:rPr lang="it-IT" sz="2000" b="0" dirty="0" smtClean="0">
                <a:solidFill>
                  <a:schemeClr val="tx1"/>
                </a:solidFill>
              </a:rPr>
              <a:t>V'han contesse, baronesse,</a:t>
            </a:r>
            <a:br>
              <a:rPr lang="it-IT" sz="2000" b="0" dirty="0" smtClean="0">
                <a:solidFill>
                  <a:schemeClr val="tx1"/>
                </a:solidFill>
              </a:rPr>
            </a:br>
            <a:r>
              <a:rPr lang="it-IT" sz="2000" b="0" dirty="0" err="1" smtClean="0">
                <a:solidFill>
                  <a:schemeClr val="tx1"/>
                </a:solidFill>
              </a:rPr>
              <a:t>Marchesane</a:t>
            </a:r>
            <a:r>
              <a:rPr lang="it-IT" sz="2000" b="0" dirty="0" smtClean="0">
                <a:solidFill>
                  <a:schemeClr val="tx1"/>
                </a:solidFill>
              </a:rPr>
              <a:t>, principesse.</a:t>
            </a:r>
            <a:br>
              <a:rPr lang="it-IT" sz="2000" b="0" dirty="0" smtClean="0">
                <a:solidFill>
                  <a:schemeClr val="tx1"/>
                </a:solidFill>
              </a:rPr>
            </a:br>
            <a:r>
              <a:rPr lang="it-IT" sz="2000" b="0" dirty="0" smtClean="0">
                <a:solidFill>
                  <a:schemeClr val="tx1"/>
                </a:solidFill>
              </a:rPr>
              <a:t>E v'han donne d'ogni grado,</a:t>
            </a:r>
            <a:br>
              <a:rPr lang="it-IT" sz="2000" b="0" dirty="0" smtClean="0">
                <a:solidFill>
                  <a:schemeClr val="tx1"/>
                </a:solidFill>
              </a:rPr>
            </a:br>
            <a:r>
              <a:rPr lang="it-IT" sz="2000" b="0" dirty="0" smtClean="0">
                <a:solidFill>
                  <a:schemeClr val="tx1"/>
                </a:solidFill>
              </a:rPr>
              <a:t>D'ogni forma, d'ogni età.</a:t>
            </a:r>
            <a:br>
              <a:rPr lang="it-IT" sz="2000" b="0" dirty="0" smtClean="0">
                <a:solidFill>
                  <a:schemeClr val="tx1"/>
                </a:solidFill>
              </a:rPr>
            </a:br>
            <a:r>
              <a:rPr lang="it-IT" sz="1100" b="0" dirty="0" smtClean="0">
                <a:solidFill>
                  <a:schemeClr val="tx1"/>
                </a:solidFill>
              </a:rPr>
              <a:t/>
            </a:r>
            <a:br>
              <a:rPr lang="it-IT" sz="1100" b="0" dirty="0" smtClean="0">
                <a:solidFill>
                  <a:schemeClr val="tx1"/>
                </a:solidFill>
              </a:rPr>
            </a:br>
            <a:endParaRPr lang="it-IT" sz="1100" dirty="0">
              <a:solidFill>
                <a:schemeClr val="tx1"/>
              </a:solidFill>
            </a:endParaRPr>
          </a:p>
        </p:txBody>
      </p:sp>
      <p:sp>
        <p:nvSpPr>
          <p:cNvPr id="7" name="Rettangolo 6"/>
          <p:cNvSpPr/>
          <p:nvPr/>
        </p:nvSpPr>
        <p:spPr>
          <a:xfrm>
            <a:off x="4283968" y="1052736"/>
            <a:ext cx="3222104" cy="5632311"/>
          </a:xfrm>
          <a:prstGeom prst="rect">
            <a:avLst/>
          </a:prstGeom>
        </p:spPr>
        <p:txBody>
          <a:bodyPr wrap="square">
            <a:spAutoFit/>
          </a:bodyPr>
          <a:lstStyle/>
          <a:p>
            <a:r>
              <a:rPr lang="it-IT" u="sng" dirty="0" smtClean="0">
                <a:solidFill>
                  <a:srgbClr val="0070C0"/>
                </a:solidFill>
              </a:rPr>
              <a:t>Nella bionda egli ha l'usanza</a:t>
            </a:r>
            <a:br>
              <a:rPr lang="it-IT" u="sng" dirty="0" smtClean="0">
                <a:solidFill>
                  <a:srgbClr val="0070C0"/>
                </a:solidFill>
              </a:rPr>
            </a:br>
            <a:r>
              <a:rPr lang="it-IT" u="sng" dirty="0" smtClean="0">
                <a:solidFill>
                  <a:srgbClr val="0070C0"/>
                </a:solidFill>
              </a:rPr>
              <a:t>Di stimar la gentilezza,</a:t>
            </a:r>
            <a:r>
              <a:rPr lang="it-IT" dirty="0" smtClean="0"/>
              <a:t/>
            </a:r>
            <a:br>
              <a:rPr lang="it-IT" dirty="0" smtClean="0"/>
            </a:br>
            <a:r>
              <a:rPr lang="it-IT" u="sng" dirty="0" smtClean="0">
                <a:solidFill>
                  <a:srgbClr val="3C9BAE"/>
                </a:solidFill>
              </a:rPr>
              <a:t>Nella bruna la costanza,</a:t>
            </a:r>
            <a:r>
              <a:rPr lang="it-IT" dirty="0" smtClean="0"/>
              <a:t/>
            </a:r>
            <a:br>
              <a:rPr lang="it-IT" dirty="0" smtClean="0"/>
            </a:br>
            <a:r>
              <a:rPr lang="it-IT" u="sng" dirty="0" smtClean="0">
                <a:solidFill>
                  <a:srgbClr val="00B050"/>
                </a:solidFill>
              </a:rPr>
              <a:t>Nella bianca la dolcezza.</a:t>
            </a:r>
            <a:br>
              <a:rPr lang="it-IT" u="sng" dirty="0" smtClean="0">
                <a:solidFill>
                  <a:srgbClr val="00B050"/>
                </a:solidFill>
              </a:rPr>
            </a:br>
            <a:r>
              <a:rPr lang="it-IT" dirty="0" smtClean="0"/>
              <a:t/>
            </a:r>
            <a:br>
              <a:rPr lang="it-IT" dirty="0" smtClean="0"/>
            </a:br>
            <a:r>
              <a:rPr lang="it-IT" dirty="0" smtClean="0"/>
              <a:t>Vuol d'inverno la </a:t>
            </a:r>
            <a:r>
              <a:rPr lang="it-IT" dirty="0" err="1" smtClean="0"/>
              <a:t>grassotta</a:t>
            </a:r>
            <a:r>
              <a:rPr lang="it-IT" dirty="0" smtClean="0"/>
              <a:t>,</a:t>
            </a:r>
            <a:br>
              <a:rPr lang="it-IT" dirty="0" smtClean="0"/>
            </a:br>
            <a:r>
              <a:rPr lang="it-IT" dirty="0" smtClean="0"/>
              <a:t>Vuol d'estate la </a:t>
            </a:r>
            <a:r>
              <a:rPr lang="it-IT" u="sng" dirty="0" err="1" smtClean="0"/>
              <a:t>magrotta</a:t>
            </a:r>
            <a:r>
              <a:rPr lang="it-IT" u="sng" dirty="0" smtClean="0"/>
              <a:t>;</a:t>
            </a:r>
            <a:br>
              <a:rPr lang="it-IT" u="sng" dirty="0" smtClean="0"/>
            </a:br>
            <a:r>
              <a:rPr lang="it-IT" dirty="0" smtClean="0"/>
              <a:t>È la grande maestosa,</a:t>
            </a:r>
            <a:br>
              <a:rPr lang="it-IT" dirty="0" smtClean="0"/>
            </a:br>
            <a:r>
              <a:rPr lang="it-IT" dirty="0" smtClean="0"/>
              <a:t>La piccina è </a:t>
            </a:r>
            <a:r>
              <a:rPr lang="it-IT" dirty="0" err="1" smtClean="0"/>
              <a:t>ognor</a:t>
            </a:r>
            <a:r>
              <a:rPr lang="it-IT" dirty="0" smtClean="0"/>
              <a:t> vezzosa.</a:t>
            </a:r>
            <a:br>
              <a:rPr lang="it-IT" dirty="0" smtClean="0"/>
            </a:br>
            <a:r>
              <a:rPr lang="it-IT" dirty="0" smtClean="0"/>
              <a:t/>
            </a:r>
            <a:br>
              <a:rPr lang="it-IT" dirty="0" smtClean="0"/>
            </a:br>
            <a:r>
              <a:rPr lang="it-IT" dirty="0" smtClean="0"/>
              <a:t>Delle vecchie fa conquista</a:t>
            </a:r>
            <a:br>
              <a:rPr lang="it-IT" dirty="0" smtClean="0"/>
            </a:br>
            <a:r>
              <a:rPr lang="it-IT" dirty="0" smtClean="0"/>
              <a:t>Pel piacer di porle in lista;</a:t>
            </a:r>
            <a:br>
              <a:rPr lang="it-IT" dirty="0" smtClean="0"/>
            </a:br>
            <a:r>
              <a:rPr lang="it-IT" dirty="0" smtClean="0"/>
              <a:t>Sua </a:t>
            </a:r>
            <a:r>
              <a:rPr lang="it-IT" dirty="0" err="1" smtClean="0"/>
              <a:t>passion</a:t>
            </a:r>
            <a:r>
              <a:rPr lang="it-IT" dirty="0" smtClean="0"/>
              <a:t> predominante</a:t>
            </a:r>
            <a:br>
              <a:rPr lang="it-IT" dirty="0" smtClean="0"/>
            </a:br>
            <a:r>
              <a:rPr lang="it-IT" dirty="0" smtClean="0"/>
              <a:t>È la </a:t>
            </a:r>
            <a:r>
              <a:rPr lang="it-IT" dirty="0" err="1" smtClean="0"/>
              <a:t>giovin</a:t>
            </a:r>
            <a:r>
              <a:rPr lang="it-IT" dirty="0" smtClean="0"/>
              <a:t> principiante.</a:t>
            </a:r>
            <a:br>
              <a:rPr lang="it-IT" dirty="0" smtClean="0"/>
            </a:br>
            <a:r>
              <a:rPr lang="it-IT" dirty="0" smtClean="0"/>
              <a:t/>
            </a:r>
            <a:br>
              <a:rPr lang="it-IT" dirty="0" smtClean="0"/>
            </a:br>
            <a:r>
              <a:rPr lang="it-IT" dirty="0" smtClean="0"/>
              <a:t>Non si picca – se sia ricca,</a:t>
            </a:r>
            <a:br>
              <a:rPr lang="it-IT" dirty="0" smtClean="0"/>
            </a:br>
            <a:r>
              <a:rPr lang="it-IT" dirty="0" smtClean="0"/>
              <a:t>Se sia brutta, se sia bella;</a:t>
            </a:r>
            <a:br>
              <a:rPr lang="it-IT" dirty="0" smtClean="0"/>
            </a:br>
            <a:r>
              <a:rPr lang="it-IT" dirty="0" smtClean="0"/>
              <a:t>Purché porti la gonnella,</a:t>
            </a:r>
            <a:br>
              <a:rPr lang="it-IT" dirty="0" smtClean="0"/>
            </a:br>
            <a:r>
              <a:rPr lang="it-IT" dirty="0" smtClean="0"/>
              <a:t>Voi sapete quel che fa.</a:t>
            </a:r>
          </a:p>
          <a:p>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1000" fill="hold"/>
                                        <p:tgtEl>
                                          <p:spTgt spid="4">
                                            <p:bg/>
                                          </p:spTgt>
                                        </p:tgtEl>
                                        <p:attrNameLst>
                                          <p:attrName>ppt_w</p:attrName>
                                        </p:attrNameLst>
                                      </p:cBhvr>
                                      <p:tavLst>
                                        <p:tav tm="0">
                                          <p:val>
                                            <p:strVal val="#ppt_w*0.70"/>
                                          </p:val>
                                        </p:tav>
                                        <p:tav tm="100000">
                                          <p:val>
                                            <p:strVal val="#ppt_w"/>
                                          </p:val>
                                        </p:tav>
                                      </p:tavLst>
                                    </p:anim>
                                    <p:anim calcmode="lin" valueType="num">
                                      <p:cBhvr>
                                        <p:cTn id="29" dur="1000" fill="hold"/>
                                        <p:tgtEl>
                                          <p:spTgt spid="4">
                                            <p:bg/>
                                          </p:spTgt>
                                        </p:tgtEl>
                                        <p:attrNameLst>
                                          <p:attrName>ppt_h</p:attrName>
                                        </p:attrNameLst>
                                      </p:cBhvr>
                                      <p:tavLst>
                                        <p:tav tm="0">
                                          <p:val>
                                            <p:strVal val="#ppt_h"/>
                                          </p:val>
                                        </p:tav>
                                        <p:tav tm="100000">
                                          <p:val>
                                            <p:strVal val="#ppt_h"/>
                                          </p:val>
                                        </p:tav>
                                      </p:tavLst>
                                    </p:anim>
                                    <p:animEffect transition="in" filter="fade">
                                      <p:cBhvr>
                                        <p:cTn id="30" dur="10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2"/>
          </p:nvPr>
        </p:nvSpPr>
        <p:spPr>
          <a:xfrm>
            <a:off x="395536" y="1124744"/>
            <a:ext cx="8568952" cy="5328592"/>
          </a:xfrm>
        </p:spPr>
        <p:txBody>
          <a:bodyPr>
            <a:normAutofit fontScale="85000" lnSpcReduction="10000"/>
          </a:bodyPr>
          <a:lstStyle/>
          <a:p>
            <a:r>
              <a:rPr lang="it-IT" dirty="0" smtClean="0"/>
              <a:t>Presentiamo ora il brano tratto dal finale dell'opera, che è anche il momento più tragico di tutta la vicenda: la statua del Commendatore entra nella sala da pranzo di Don Giovanni e, sotto gli occhi atterriti di tutti, lo trascina tra le fiamme infernali.</a:t>
            </a:r>
            <a:br>
              <a:rPr lang="it-IT" dirty="0" smtClean="0"/>
            </a:br>
            <a:r>
              <a:rPr lang="it-IT" dirty="0" smtClean="0"/>
              <a:t/>
            </a:r>
            <a:br>
              <a:rPr lang="it-IT" dirty="0" smtClean="0"/>
            </a:br>
            <a:r>
              <a:rPr lang="it-IT" dirty="0" smtClean="0"/>
              <a:t>Musicalmente si tratta di un momento di grande tensione espressiva: il ritmo, che prima era vivace, d'improvviso rallenta e l'arrivo della statua del Commendatore è annunciato da squillanti accordi eseguiti dall'intera orchestra. Tutta la scena è poi caratterizzata dal frequente uso degli ottoni (trombe e tromboni) che sono gli strumenti da sempre associati alle voci soprannaturali. L'atmosfera è cupa, i suoni eseguiti dagli strumenti sono molto gravi e spesso Mozart usa scale discendenti per aumentare ancora di più il senso drammatico della scena. Specialmente sull'ultima frase pronunciata dalla statua "Ah, tempo più non v'è", la musica assume un carattere estremamente tetro, a causa delle note sempre più gravi eseguite dagli ottoni.</a:t>
            </a:r>
            <a:endParaRPr lang="it-IT" dirty="0"/>
          </a:p>
        </p:txBody>
      </p:sp>
      <p:sp>
        <p:nvSpPr>
          <p:cNvPr id="5" name="Titolo 4"/>
          <p:cNvSpPr>
            <a:spLocks noGrp="1"/>
          </p:cNvSpPr>
          <p:nvPr>
            <p:ph type="title"/>
          </p:nvPr>
        </p:nvSpPr>
        <p:spPr/>
        <p:txBody>
          <a:bodyPr>
            <a:normAutofit fontScale="90000"/>
          </a:bodyPr>
          <a:lstStyle/>
          <a:p>
            <a:r>
              <a:rPr lang="it-IT" b="1" dirty="0" smtClean="0">
                <a:solidFill>
                  <a:srgbClr val="FF0000"/>
                </a:solidFill>
              </a:rPr>
              <a:t> ”DON GIOVANNI A CENAR TECO” </a:t>
            </a:r>
            <a:r>
              <a:rPr lang="it-IT" b="1" dirty="0" smtClean="0"/>
              <a:t/>
            </a:r>
            <a:br>
              <a:rPr lang="it-IT" b="1" dirty="0" smtClean="0"/>
            </a:b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ottotitolo 12"/>
          <p:cNvSpPr>
            <a:spLocks noGrp="1"/>
          </p:cNvSpPr>
          <p:nvPr>
            <p:ph type="subTitle" idx="1"/>
          </p:nvPr>
        </p:nvSpPr>
        <p:spPr>
          <a:xfrm>
            <a:off x="467544" y="0"/>
            <a:ext cx="4464496" cy="2996952"/>
          </a:xfrm>
        </p:spPr>
        <p:txBody>
          <a:bodyPr/>
          <a:lstStyle/>
          <a:p>
            <a:r>
              <a:rPr lang="it-IT" sz="1250" b="1" dirty="0" smtClean="0">
                <a:solidFill>
                  <a:schemeClr val="tx1"/>
                </a:solidFill>
              </a:rPr>
              <a:t>Commendatore</a:t>
            </a:r>
            <a:r>
              <a:rPr lang="it-IT" sz="1250" dirty="0" smtClean="0">
                <a:solidFill>
                  <a:schemeClr val="tx1"/>
                </a:solidFill>
              </a:rPr>
              <a:t> </a:t>
            </a:r>
            <a:br>
              <a:rPr lang="it-IT" sz="1250" dirty="0" smtClean="0">
                <a:solidFill>
                  <a:schemeClr val="tx1"/>
                </a:solidFill>
              </a:rPr>
            </a:br>
            <a:r>
              <a:rPr lang="it-IT" sz="1250" dirty="0" smtClean="0">
                <a:solidFill>
                  <a:schemeClr val="tx1"/>
                </a:solidFill>
              </a:rPr>
              <a:t>Don Giovanni a cenar teco</a:t>
            </a:r>
            <a:r>
              <a:rPr lang="it-IT" sz="1250" baseline="30000" dirty="0" smtClean="0">
                <a:solidFill>
                  <a:schemeClr val="tx1"/>
                </a:solidFill>
              </a:rPr>
              <a:t>1</a:t>
            </a:r>
            <a:r>
              <a:rPr lang="it-IT" sz="1250" dirty="0" smtClean="0">
                <a:solidFill>
                  <a:schemeClr val="tx1"/>
                </a:solidFill>
              </a:rPr>
              <a:t> </a:t>
            </a:r>
            <a:br>
              <a:rPr lang="it-IT" sz="1250" dirty="0" smtClean="0">
                <a:solidFill>
                  <a:schemeClr val="tx1"/>
                </a:solidFill>
              </a:rPr>
            </a:br>
            <a:r>
              <a:rPr lang="it-IT" sz="1250" dirty="0" smtClean="0">
                <a:solidFill>
                  <a:schemeClr val="tx1"/>
                </a:solidFill>
              </a:rPr>
              <a:t>m'invitasti, e sono venuto.</a:t>
            </a:r>
            <a:br>
              <a:rPr lang="it-IT" sz="1250" dirty="0" smtClean="0">
                <a:solidFill>
                  <a:schemeClr val="tx1"/>
                </a:solidFill>
              </a:rPr>
            </a:br>
            <a:r>
              <a:rPr lang="it-IT" sz="1250" b="1" dirty="0" smtClean="0">
                <a:solidFill>
                  <a:schemeClr val="tx1"/>
                </a:solidFill>
              </a:rPr>
              <a:t>Don Giovanni</a:t>
            </a:r>
            <a:r>
              <a:rPr lang="it-IT" sz="1250" dirty="0" smtClean="0">
                <a:solidFill>
                  <a:schemeClr val="tx1"/>
                </a:solidFill>
              </a:rPr>
              <a:t/>
            </a:r>
            <a:br>
              <a:rPr lang="it-IT" sz="1250" dirty="0" smtClean="0">
                <a:solidFill>
                  <a:schemeClr val="tx1"/>
                </a:solidFill>
              </a:rPr>
            </a:br>
            <a:r>
              <a:rPr lang="it-IT" sz="1250" dirty="0" smtClean="0">
                <a:solidFill>
                  <a:schemeClr val="tx1"/>
                </a:solidFill>
              </a:rPr>
              <a:t>Non l'avrei giammai creduto,</a:t>
            </a:r>
            <a:br>
              <a:rPr lang="it-IT" sz="1250" dirty="0" smtClean="0">
                <a:solidFill>
                  <a:schemeClr val="tx1"/>
                </a:solidFill>
              </a:rPr>
            </a:br>
            <a:r>
              <a:rPr lang="it-IT" sz="1250" dirty="0" smtClean="0">
                <a:solidFill>
                  <a:schemeClr val="tx1"/>
                </a:solidFill>
              </a:rPr>
              <a:t>ma farò quel che potrò.</a:t>
            </a:r>
            <a:br>
              <a:rPr lang="it-IT" sz="1250" dirty="0" smtClean="0">
                <a:solidFill>
                  <a:schemeClr val="tx1"/>
                </a:solidFill>
              </a:rPr>
            </a:br>
            <a:r>
              <a:rPr lang="it-IT" sz="1250" i="1" dirty="0" smtClean="0">
                <a:solidFill>
                  <a:schemeClr val="tx1"/>
                </a:solidFill>
              </a:rPr>
              <a:t>(A </a:t>
            </a:r>
            <a:r>
              <a:rPr lang="it-IT" sz="1250" i="1" dirty="0" err="1" smtClean="0">
                <a:solidFill>
                  <a:schemeClr val="tx1"/>
                </a:solidFill>
              </a:rPr>
              <a:t>Leporello</a:t>
            </a:r>
            <a:r>
              <a:rPr lang="it-IT" sz="1250" i="1" dirty="0" smtClean="0">
                <a:solidFill>
                  <a:schemeClr val="tx1"/>
                </a:solidFill>
              </a:rPr>
              <a:t>)</a:t>
            </a:r>
            <a:r>
              <a:rPr lang="it-IT" sz="1250" dirty="0" smtClean="0">
                <a:solidFill>
                  <a:schemeClr val="tx1"/>
                </a:solidFill>
              </a:rPr>
              <a:t/>
            </a:r>
            <a:br>
              <a:rPr lang="it-IT" sz="1250" dirty="0" smtClean="0">
                <a:solidFill>
                  <a:schemeClr val="tx1"/>
                </a:solidFill>
              </a:rPr>
            </a:br>
            <a:r>
              <a:rPr lang="it-IT" sz="1250" dirty="0" err="1" smtClean="0">
                <a:solidFill>
                  <a:schemeClr val="tx1"/>
                </a:solidFill>
              </a:rPr>
              <a:t>Leporello</a:t>
            </a:r>
            <a:r>
              <a:rPr lang="it-IT" sz="1250" dirty="0" smtClean="0">
                <a:solidFill>
                  <a:schemeClr val="tx1"/>
                </a:solidFill>
              </a:rPr>
              <a:t> un'altra cena </a:t>
            </a:r>
            <a:br>
              <a:rPr lang="it-IT" sz="1250" dirty="0" smtClean="0">
                <a:solidFill>
                  <a:schemeClr val="tx1"/>
                </a:solidFill>
              </a:rPr>
            </a:br>
            <a:r>
              <a:rPr lang="it-IT" sz="1250" dirty="0" smtClean="0">
                <a:solidFill>
                  <a:schemeClr val="tx1"/>
                </a:solidFill>
              </a:rPr>
              <a:t>fa' che subito si porti!</a:t>
            </a:r>
            <a:br>
              <a:rPr lang="it-IT" sz="1250" dirty="0" smtClean="0">
                <a:solidFill>
                  <a:schemeClr val="tx1"/>
                </a:solidFill>
              </a:rPr>
            </a:br>
            <a:r>
              <a:rPr lang="it-IT" sz="1250" b="1" dirty="0" err="1" smtClean="0">
                <a:solidFill>
                  <a:schemeClr val="tx1"/>
                </a:solidFill>
              </a:rPr>
              <a:t>Leporello</a:t>
            </a:r>
            <a:r>
              <a:rPr lang="it-IT" sz="1250" dirty="0" smtClean="0">
                <a:solidFill>
                  <a:schemeClr val="tx1"/>
                </a:solidFill>
              </a:rPr>
              <a:t> </a:t>
            </a:r>
            <a:br>
              <a:rPr lang="it-IT" sz="1250" dirty="0" smtClean="0">
                <a:solidFill>
                  <a:schemeClr val="tx1"/>
                </a:solidFill>
              </a:rPr>
            </a:br>
            <a:r>
              <a:rPr lang="it-IT" sz="1250" i="1" dirty="0" smtClean="0">
                <a:solidFill>
                  <a:schemeClr val="tx1"/>
                </a:solidFill>
              </a:rPr>
              <a:t>(Mezzo fuori col capo dalla mensa)</a:t>
            </a:r>
            <a:r>
              <a:rPr lang="it-IT" sz="1250" dirty="0" smtClean="0">
                <a:solidFill>
                  <a:schemeClr val="tx1"/>
                </a:solidFill>
              </a:rPr>
              <a:t> </a:t>
            </a:r>
            <a:br>
              <a:rPr lang="it-IT" sz="1250" dirty="0" smtClean="0">
                <a:solidFill>
                  <a:schemeClr val="tx1"/>
                </a:solidFill>
              </a:rPr>
            </a:br>
            <a:r>
              <a:rPr lang="it-IT" sz="1250" dirty="0" smtClean="0">
                <a:solidFill>
                  <a:schemeClr val="tx1"/>
                </a:solidFill>
              </a:rPr>
              <a:t>Ah, Padron!… Siam tutti morti! </a:t>
            </a:r>
            <a:br>
              <a:rPr lang="it-IT" sz="1250" dirty="0" smtClean="0">
                <a:solidFill>
                  <a:schemeClr val="tx1"/>
                </a:solidFill>
              </a:rPr>
            </a:br>
            <a:r>
              <a:rPr lang="it-IT" sz="1250" b="1" dirty="0" smtClean="0">
                <a:solidFill>
                  <a:schemeClr val="tx1"/>
                </a:solidFill>
              </a:rPr>
              <a:t>Don Giovanni</a:t>
            </a:r>
            <a:r>
              <a:rPr lang="it-IT" sz="1250" dirty="0" smtClean="0">
                <a:solidFill>
                  <a:schemeClr val="tx1"/>
                </a:solidFill>
              </a:rPr>
              <a:t/>
            </a:r>
            <a:br>
              <a:rPr lang="it-IT" sz="1250" dirty="0" smtClean="0">
                <a:solidFill>
                  <a:schemeClr val="tx1"/>
                </a:solidFill>
              </a:rPr>
            </a:br>
            <a:r>
              <a:rPr lang="it-IT" sz="1250" dirty="0" smtClean="0">
                <a:solidFill>
                  <a:schemeClr val="tx1"/>
                </a:solidFill>
              </a:rPr>
              <a:t>Vanne</a:t>
            </a:r>
            <a:r>
              <a:rPr lang="it-IT" sz="1250" baseline="30000" dirty="0" smtClean="0">
                <a:solidFill>
                  <a:schemeClr val="tx1"/>
                </a:solidFill>
              </a:rPr>
              <a:t>2</a:t>
            </a:r>
            <a:r>
              <a:rPr lang="it-IT" sz="1250" dirty="0" smtClean="0">
                <a:solidFill>
                  <a:schemeClr val="tx1"/>
                </a:solidFill>
              </a:rPr>
              <a:t>, </a:t>
            </a:r>
            <a:r>
              <a:rPr lang="it-IT" sz="1250" dirty="0" err="1" smtClean="0">
                <a:solidFill>
                  <a:schemeClr val="tx1"/>
                </a:solidFill>
              </a:rPr>
              <a:t>dico…</a:t>
            </a:r>
            <a:r>
              <a:rPr lang="it-IT" sz="1250" dirty="0" smtClean="0">
                <a:solidFill>
                  <a:schemeClr val="tx1"/>
                </a:solidFill>
              </a:rPr>
              <a:t> </a:t>
            </a:r>
            <a:br>
              <a:rPr lang="it-IT" sz="1250" dirty="0" smtClean="0">
                <a:solidFill>
                  <a:schemeClr val="tx1"/>
                </a:solidFill>
              </a:rPr>
            </a:br>
            <a:r>
              <a:rPr lang="it-IT" sz="1250" i="1" dirty="0" smtClean="0">
                <a:solidFill>
                  <a:schemeClr val="tx1"/>
                </a:solidFill>
              </a:rPr>
              <a:t>(</a:t>
            </a:r>
            <a:r>
              <a:rPr lang="it-IT" sz="1250" i="1" dirty="0" err="1" smtClean="0">
                <a:solidFill>
                  <a:schemeClr val="tx1"/>
                </a:solidFill>
              </a:rPr>
              <a:t>Leporello</a:t>
            </a:r>
            <a:r>
              <a:rPr lang="it-IT" sz="1250" i="1" dirty="0" smtClean="0">
                <a:solidFill>
                  <a:schemeClr val="tx1"/>
                </a:solidFill>
              </a:rPr>
              <a:t> con molti atti di paura va partire)</a:t>
            </a:r>
            <a:r>
              <a:rPr lang="it-IT" sz="1250" dirty="0" smtClean="0">
                <a:solidFill>
                  <a:schemeClr val="tx1"/>
                </a:solidFill>
              </a:rPr>
              <a:t/>
            </a:r>
            <a:br>
              <a:rPr lang="it-IT" sz="1250" dirty="0" smtClean="0">
                <a:solidFill>
                  <a:schemeClr val="tx1"/>
                </a:solidFill>
              </a:rPr>
            </a:br>
            <a:r>
              <a:rPr lang="it-IT" sz="1250" b="1" dirty="0" smtClean="0">
                <a:solidFill>
                  <a:schemeClr val="tx1"/>
                </a:solidFill>
              </a:rPr>
              <a:t>Commendatore</a:t>
            </a:r>
            <a:r>
              <a:rPr lang="it-IT" sz="1250" dirty="0" smtClean="0">
                <a:solidFill>
                  <a:schemeClr val="tx1"/>
                </a:solidFill>
              </a:rPr>
              <a:t/>
            </a:r>
            <a:br>
              <a:rPr lang="it-IT" sz="1250" dirty="0" smtClean="0">
                <a:solidFill>
                  <a:schemeClr val="tx1"/>
                </a:solidFill>
              </a:rPr>
            </a:br>
            <a:r>
              <a:rPr lang="it-IT" sz="1250" dirty="0" smtClean="0">
                <a:solidFill>
                  <a:schemeClr val="tx1"/>
                </a:solidFill>
              </a:rPr>
              <a:t>Ferma un po'! </a:t>
            </a:r>
            <a:br>
              <a:rPr lang="it-IT" sz="1250" dirty="0" smtClean="0">
                <a:solidFill>
                  <a:schemeClr val="tx1"/>
                </a:solidFill>
              </a:rPr>
            </a:br>
            <a:r>
              <a:rPr lang="it-IT" sz="1250" dirty="0" smtClean="0">
                <a:solidFill>
                  <a:schemeClr val="tx1"/>
                </a:solidFill>
              </a:rPr>
              <a:t>Non si pasce</a:t>
            </a:r>
            <a:r>
              <a:rPr lang="it-IT" sz="1250" baseline="30000" dirty="0" smtClean="0">
                <a:solidFill>
                  <a:schemeClr val="tx1"/>
                </a:solidFill>
              </a:rPr>
              <a:t>3</a:t>
            </a:r>
            <a:r>
              <a:rPr lang="it-IT" sz="1250" dirty="0" smtClean="0">
                <a:solidFill>
                  <a:schemeClr val="tx1"/>
                </a:solidFill>
              </a:rPr>
              <a:t> di cibo mortale </a:t>
            </a:r>
            <a:br>
              <a:rPr lang="it-IT" sz="1250" dirty="0" smtClean="0">
                <a:solidFill>
                  <a:schemeClr val="tx1"/>
                </a:solidFill>
              </a:rPr>
            </a:br>
            <a:r>
              <a:rPr lang="it-IT" sz="1250" dirty="0" smtClean="0">
                <a:solidFill>
                  <a:schemeClr val="tx1"/>
                </a:solidFill>
              </a:rPr>
              <a:t>chi si pasce di cibo celeste:</a:t>
            </a:r>
            <a:br>
              <a:rPr lang="it-IT" sz="1250" dirty="0" smtClean="0">
                <a:solidFill>
                  <a:schemeClr val="tx1"/>
                </a:solidFill>
              </a:rPr>
            </a:br>
            <a:r>
              <a:rPr lang="it-IT" sz="1250" dirty="0" smtClean="0">
                <a:solidFill>
                  <a:schemeClr val="tx1"/>
                </a:solidFill>
              </a:rPr>
              <a:t>altre cure</a:t>
            </a:r>
            <a:r>
              <a:rPr lang="it-IT" sz="1250" baseline="30000" dirty="0" smtClean="0">
                <a:solidFill>
                  <a:schemeClr val="tx1"/>
                </a:solidFill>
              </a:rPr>
              <a:t>4</a:t>
            </a:r>
            <a:r>
              <a:rPr lang="it-IT" sz="1250" dirty="0" smtClean="0">
                <a:solidFill>
                  <a:schemeClr val="tx1"/>
                </a:solidFill>
              </a:rPr>
              <a:t> più gravi di queste,</a:t>
            </a:r>
            <a:br>
              <a:rPr lang="it-IT" sz="1250" dirty="0" smtClean="0">
                <a:solidFill>
                  <a:schemeClr val="tx1"/>
                </a:solidFill>
              </a:rPr>
            </a:br>
            <a:r>
              <a:rPr lang="it-IT" sz="1250" dirty="0" smtClean="0">
                <a:solidFill>
                  <a:schemeClr val="tx1"/>
                </a:solidFill>
              </a:rPr>
              <a:t>altra brama</a:t>
            </a:r>
            <a:r>
              <a:rPr lang="it-IT" sz="1250" baseline="30000" dirty="0" smtClean="0">
                <a:solidFill>
                  <a:schemeClr val="tx1"/>
                </a:solidFill>
              </a:rPr>
              <a:t>5</a:t>
            </a:r>
            <a:r>
              <a:rPr lang="it-IT" sz="1250" dirty="0" smtClean="0">
                <a:solidFill>
                  <a:schemeClr val="tx1"/>
                </a:solidFill>
              </a:rPr>
              <a:t> quaggiù mi guidò!</a:t>
            </a:r>
            <a:br>
              <a:rPr lang="it-IT" sz="1250" dirty="0" smtClean="0">
                <a:solidFill>
                  <a:schemeClr val="tx1"/>
                </a:solidFill>
              </a:rPr>
            </a:br>
            <a:r>
              <a:rPr lang="it-IT" sz="1250" b="1" dirty="0" err="1" smtClean="0">
                <a:solidFill>
                  <a:schemeClr val="tx1"/>
                </a:solidFill>
              </a:rPr>
              <a:t>Leporello</a:t>
            </a:r>
            <a:r>
              <a:rPr lang="it-IT" sz="1250" dirty="0" smtClean="0">
                <a:solidFill>
                  <a:schemeClr val="tx1"/>
                </a:solidFill>
              </a:rPr>
              <a:t> </a:t>
            </a:r>
            <a:br>
              <a:rPr lang="it-IT" sz="1250" dirty="0" smtClean="0">
                <a:solidFill>
                  <a:schemeClr val="tx1"/>
                </a:solidFill>
              </a:rPr>
            </a:br>
            <a:r>
              <a:rPr lang="it-IT" sz="1250" dirty="0" smtClean="0">
                <a:solidFill>
                  <a:schemeClr val="tx1"/>
                </a:solidFill>
              </a:rPr>
              <a:t>La terzana</a:t>
            </a:r>
            <a:r>
              <a:rPr lang="it-IT" sz="1250" baseline="30000" dirty="0" smtClean="0">
                <a:solidFill>
                  <a:schemeClr val="tx1"/>
                </a:solidFill>
              </a:rPr>
              <a:t>6</a:t>
            </a:r>
            <a:r>
              <a:rPr lang="it-IT" sz="1250" dirty="0" smtClean="0">
                <a:solidFill>
                  <a:schemeClr val="tx1"/>
                </a:solidFill>
              </a:rPr>
              <a:t> d'avere mi sembra,</a:t>
            </a:r>
            <a:br>
              <a:rPr lang="it-IT" sz="1250" dirty="0" smtClean="0">
                <a:solidFill>
                  <a:schemeClr val="tx1"/>
                </a:solidFill>
              </a:rPr>
            </a:br>
            <a:r>
              <a:rPr lang="it-IT" sz="1250" dirty="0" smtClean="0">
                <a:solidFill>
                  <a:schemeClr val="tx1"/>
                </a:solidFill>
              </a:rPr>
              <a:t>e le membra fermar più non so.</a:t>
            </a:r>
            <a:br>
              <a:rPr lang="it-IT" sz="1250" dirty="0" smtClean="0">
                <a:solidFill>
                  <a:schemeClr val="tx1"/>
                </a:solidFill>
              </a:rPr>
            </a:br>
            <a:r>
              <a:rPr lang="it-IT" sz="1250" b="1" dirty="0" smtClean="0">
                <a:solidFill>
                  <a:schemeClr val="tx1"/>
                </a:solidFill>
              </a:rPr>
              <a:t>Don Giovanni</a:t>
            </a:r>
            <a:r>
              <a:rPr lang="it-IT" sz="1250" dirty="0" smtClean="0">
                <a:solidFill>
                  <a:schemeClr val="tx1"/>
                </a:solidFill>
              </a:rPr>
              <a:t/>
            </a:r>
            <a:br>
              <a:rPr lang="it-IT" sz="1250" dirty="0" smtClean="0">
                <a:solidFill>
                  <a:schemeClr val="tx1"/>
                </a:solidFill>
              </a:rPr>
            </a:br>
            <a:r>
              <a:rPr lang="it-IT" sz="1250" dirty="0" smtClean="0">
                <a:solidFill>
                  <a:schemeClr val="tx1"/>
                </a:solidFill>
              </a:rPr>
              <a:t>Parla dunque: che chiedi? che vuoi?</a:t>
            </a:r>
            <a:r>
              <a:rPr lang="it-IT" sz="1250" b="1" dirty="0" smtClean="0">
                <a:solidFill>
                  <a:schemeClr val="tx1"/>
                </a:solidFill>
              </a:rPr>
              <a:t>Commendatore</a:t>
            </a:r>
            <a:r>
              <a:rPr lang="it-IT" sz="1250" dirty="0" smtClean="0">
                <a:solidFill>
                  <a:schemeClr val="tx1"/>
                </a:solidFill>
              </a:rPr>
              <a:t/>
            </a:r>
            <a:br>
              <a:rPr lang="it-IT" sz="1250" dirty="0" smtClean="0">
                <a:solidFill>
                  <a:schemeClr val="tx1"/>
                </a:solidFill>
              </a:rPr>
            </a:br>
            <a:r>
              <a:rPr lang="it-IT" sz="1250" dirty="0" smtClean="0">
                <a:solidFill>
                  <a:schemeClr val="tx1"/>
                </a:solidFill>
              </a:rPr>
              <a:t>Parlo, ascolta: più tempo non ho.</a:t>
            </a:r>
          </a:p>
          <a:p>
            <a:r>
              <a:rPr lang="it-IT" sz="1250" b="1" dirty="0" smtClean="0">
                <a:solidFill>
                  <a:schemeClr val="tx1"/>
                </a:solidFill>
              </a:rPr>
              <a:t>Don Giovanni</a:t>
            </a:r>
            <a:r>
              <a:rPr lang="it-IT" sz="1250" dirty="0" smtClean="0">
                <a:solidFill>
                  <a:schemeClr val="tx1"/>
                </a:solidFill>
              </a:rPr>
              <a:t/>
            </a:r>
            <a:br>
              <a:rPr lang="it-IT" sz="1250" dirty="0" smtClean="0">
                <a:solidFill>
                  <a:schemeClr val="tx1"/>
                </a:solidFill>
              </a:rPr>
            </a:br>
            <a:r>
              <a:rPr lang="it-IT" sz="1250" dirty="0" smtClean="0">
                <a:solidFill>
                  <a:schemeClr val="tx1"/>
                </a:solidFill>
              </a:rPr>
              <a:t>Parla, </a:t>
            </a:r>
            <a:r>
              <a:rPr lang="it-IT" sz="1250" dirty="0" err="1" smtClean="0">
                <a:solidFill>
                  <a:schemeClr val="tx1"/>
                </a:solidFill>
              </a:rPr>
              <a:t>parla</a:t>
            </a:r>
            <a:r>
              <a:rPr lang="it-IT" sz="1250" dirty="0" smtClean="0">
                <a:solidFill>
                  <a:schemeClr val="tx1"/>
                </a:solidFill>
              </a:rPr>
              <a:t>: ascoltando ti sto.</a:t>
            </a:r>
            <a:br>
              <a:rPr lang="it-IT" sz="1250" dirty="0" smtClean="0">
                <a:solidFill>
                  <a:schemeClr val="tx1"/>
                </a:solidFill>
              </a:rPr>
            </a:br>
            <a:r>
              <a:rPr lang="it-IT" sz="1250" b="1" dirty="0" smtClean="0">
                <a:solidFill>
                  <a:schemeClr val="tx1"/>
                </a:solidFill>
              </a:rPr>
              <a:t>Commendatore</a:t>
            </a:r>
            <a:r>
              <a:rPr lang="it-IT" sz="1250" dirty="0" smtClean="0">
                <a:solidFill>
                  <a:schemeClr val="tx1"/>
                </a:solidFill>
              </a:rPr>
              <a:t> </a:t>
            </a:r>
            <a:br>
              <a:rPr lang="it-IT" sz="1250" dirty="0" smtClean="0">
                <a:solidFill>
                  <a:schemeClr val="tx1"/>
                </a:solidFill>
              </a:rPr>
            </a:br>
            <a:r>
              <a:rPr lang="it-IT" sz="1250" dirty="0" smtClean="0">
                <a:solidFill>
                  <a:schemeClr val="tx1"/>
                </a:solidFill>
              </a:rPr>
              <a:t>Tu m'invitasti a cena:</a:t>
            </a:r>
            <a:br>
              <a:rPr lang="it-IT" sz="1250" dirty="0" smtClean="0">
                <a:solidFill>
                  <a:schemeClr val="tx1"/>
                </a:solidFill>
              </a:rPr>
            </a:br>
            <a:r>
              <a:rPr lang="it-IT" sz="1250" dirty="0" smtClean="0">
                <a:solidFill>
                  <a:schemeClr val="tx1"/>
                </a:solidFill>
              </a:rPr>
              <a:t>il tuo dover or sai.</a:t>
            </a:r>
            <a:br>
              <a:rPr lang="it-IT" sz="1250" dirty="0" smtClean="0">
                <a:solidFill>
                  <a:schemeClr val="tx1"/>
                </a:solidFill>
              </a:rPr>
            </a:br>
            <a:r>
              <a:rPr lang="it-IT" sz="1250" dirty="0" smtClean="0">
                <a:solidFill>
                  <a:schemeClr val="tx1"/>
                </a:solidFill>
              </a:rPr>
              <a:t>Rispondimi: verrai</a:t>
            </a:r>
            <a:br>
              <a:rPr lang="it-IT" sz="1250" dirty="0" smtClean="0">
                <a:solidFill>
                  <a:schemeClr val="tx1"/>
                </a:solidFill>
              </a:rPr>
            </a:br>
            <a:r>
              <a:rPr lang="it-IT" sz="1250" dirty="0" smtClean="0">
                <a:solidFill>
                  <a:schemeClr val="tx1"/>
                </a:solidFill>
              </a:rPr>
              <a:t>tu a cenar meco? </a:t>
            </a:r>
            <a:endParaRPr lang="it-IT" sz="1250" dirty="0">
              <a:solidFill>
                <a:schemeClr val="tx1"/>
              </a:solidFill>
            </a:endParaRPr>
          </a:p>
        </p:txBody>
      </p:sp>
      <p:sp>
        <p:nvSpPr>
          <p:cNvPr id="14" name="Titolo 13"/>
          <p:cNvSpPr>
            <a:spLocks noGrp="1"/>
          </p:cNvSpPr>
          <p:nvPr>
            <p:ph type="ctrTitle"/>
          </p:nvPr>
        </p:nvSpPr>
        <p:spPr>
          <a:xfrm>
            <a:off x="3800872" y="260648"/>
            <a:ext cx="5343128" cy="6597352"/>
          </a:xfrm>
        </p:spPr>
        <p:txBody>
          <a:bodyPr/>
          <a:lstStyle/>
          <a:p>
            <a:r>
              <a:rPr lang="it-IT" sz="1500" dirty="0" smtClean="0">
                <a:solidFill>
                  <a:schemeClr val="tx1"/>
                </a:solidFill>
                <a:effectLst/>
                <a:latin typeface="+mn-lt"/>
              </a:rPr>
              <a:t/>
            </a:r>
            <a:br>
              <a:rPr lang="it-IT" sz="1500" dirty="0" smtClean="0">
                <a:solidFill>
                  <a:schemeClr val="tx1"/>
                </a:solidFill>
                <a:effectLst/>
                <a:latin typeface="+mn-lt"/>
              </a:rPr>
            </a:br>
            <a:r>
              <a:rPr lang="it-IT" sz="1500" b="1" dirty="0" smtClean="0">
                <a:solidFill>
                  <a:schemeClr val="tx1"/>
                </a:solidFill>
                <a:effectLst/>
                <a:latin typeface="+mn-lt"/>
              </a:rPr>
              <a:t>Leporello</a:t>
            </a:r>
            <a:r>
              <a:rPr lang="it-IT" sz="1500" dirty="0" smtClean="0">
                <a:solidFill>
                  <a:schemeClr val="tx1"/>
                </a:solidFill>
                <a:effectLst/>
                <a:latin typeface="+mn-lt"/>
              </a:rPr>
              <a:t/>
            </a:r>
            <a:br>
              <a:rPr lang="it-IT" sz="1500" dirty="0" smtClean="0">
                <a:solidFill>
                  <a:schemeClr val="tx1"/>
                </a:solidFill>
                <a:effectLst/>
                <a:latin typeface="+mn-lt"/>
              </a:rPr>
            </a:br>
            <a:r>
              <a:rPr lang="it-IT" sz="1500" i="1" dirty="0" smtClean="0">
                <a:solidFill>
                  <a:schemeClr val="tx1"/>
                </a:solidFill>
                <a:effectLst/>
                <a:latin typeface="+mn-lt"/>
              </a:rPr>
              <a:t>(da lontano, tremando, al Commendatore)</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Oibò! </a:t>
            </a:r>
            <a:br>
              <a:rPr lang="it-IT" sz="1500" dirty="0" smtClean="0">
                <a:solidFill>
                  <a:schemeClr val="tx1"/>
                </a:solidFill>
                <a:effectLst/>
                <a:latin typeface="+mn-lt"/>
              </a:rPr>
            </a:br>
            <a:r>
              <a:rPr lang="it-IT" sz="1500" dirty="0" smtClean="0">
                <a:solidFill>
                  <a:schemeClr val="tx1"/>
                </a:solidFill>
                <a:effectLst/>
                <a:latin typeface="+mn-lt"/>
              </a:rPr>
              <a:t>Tempo non ha…scusate.</a:t>
            </a:r>
            <a:br>
              <a:rPr lang="it-IT" sz="1500" dirty="0" smtClean="0">
                <a:solidFill>
                  <a:schemeClr val="tx1"/>
                </a:solidFill>
                <a:effectLst/>
                <a:latin typeface="+mn-lt"/>
              </a:rPr>
            </a:br>
            <a:r>
              <a:rPr lang="it-IT" sz="1500" b="1" dirty="0" smtClean="0">
                <a:solidFill>
                  <a:schemeClr val="tx1"/>
                </a:solidFill>
                <a:effectLst/>
                <a:latin typeface="+mn-lt"/>
              </a:rPr>
              <a:t>Don Giovanni</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A torto di viltate</a:t>
            </a:r>
            <a:r>
              <a:rPr lang="it-IT" sz="1500" baseline="30000" dirty="0" smtClean="0">
                <a:solidFill>
                  <a:schemeClr val="tx1"/>
                </a:solidFill>
                <a:effectLst/>
                <a:latin typeface="+mn-lt"/>
              </a:rPr>
              <a:t>7</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tacciato</a:t>
            </a:r>
            <a:r>
              <a:rPr lang="it-IT" sz="1500" baseline="30000" dirty="0" smtClean="0">
                <a:solidFill>
                  <a:schemeClr val="tx1"/>
                </a:solidFill>
                <a:effectLst/>
                <a:latin typeface="+mn-lt"/>
              </a:rPr>
              <a:t>8</a:t>
            </a:r>
            <a:r>
              <a:rPr lang="it-IT" sz="1500" dirty="0" smtClean="0">
                <a:solidFill>
                  <a:schemeClr val="tx1"/>
                </a:solidFill>
                <a:effectLst/>
                <a:latin typeface="+mn-lt"/>
              </a:rPr>
              <a:t> mai sarò!</a:t>
            </a:r>
            <a:br>
              <a:rPr lang="it-IT" sz="1500" dirty="0" smtClean="0">
                <a:solidFill>
                  <a:schemeClr val="tx1"/>
                </a:solidFill>
                <a:effectLst/>
                <a:latin typeface="+mn-lt"/>
              </a:rPr>
            </a:br>
            <a:r>
              <a:rPr lang="it-IT" sz="1500" b="1" dirty="0" smtClean="0">
                <a:solidFill>
                  <a:schemeClr val="tx1"/>
                </a:solidFill>
                <a:effectLst/>
                <a:latin typeface="+mn-lt"/>
              </a:rPr>
              <a:t>Commendatore</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Risolvi!</a:t>
            </a:r>
            <a:r>
              <a:rPr lang="it-IT" sz="1500" baseline="30000" dirty="0" smtClean="0">
                <a:solidFill>
                  <a:schemeClr val="tx1"/>
                </a:solidFill>
                <a:effectLst/>
                <a:latin typeface="+mn-lt"/>
              </a:rPr>
              <a:t>9</a:t>
            </a:r>
            <a:r>
              <a:rPr lang="it-IT" sz="1500" dirty="0" smtClean="0">
                <a:solidFill>
                  <a:schemeClr val="tx1"/>
                </a:solidFill>
                <a:effectLst/>
                <a:latin typeface="+mn-lt"/>
              </a:rPr>
              <a:t> </a:t>
            </a:r>
            <a:br>
              <a:rPr lang="it-IT" sz="1500" dirty="0" smtClean="0">
                <a:solidFill>
                  <a:schemeClr val="tx1"/>
                </a:solidFill>
                <a:effectLst/>
                <a:latin typeface="+mn-lt"/>
              </a:rPr>
            </a:br>
            <a:r>
              <a:rPr lang="it-IT" sz="1500" b="1" dirty="0" smtClean="0">
                <a:solidFill>
                  <a:schemeClr val="tx1"/>
                </a:solidFill>
                <a:effectLst/>
                <a:latin typeface="+mn-lt"/>
              </a:rPr>
              <a:t>Don Giovanni</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Ho già risolto!</a:t>
            </a:r>
            <a:br>
              <a:rPr lang="it-IT" sz="1500" dirty="0" smtClean="0">
                <a:solidFill>
                  <a:schemeClr val="tx1"/>
                </a:solidFill>
                <a:effectLst/>
                <a:latin typeface="+mn-lt"/>
              </a:rPr>
            </a:br>
            <a:r>
              <a:rPr lang="it-IT" sz="1500" b="1" dirty="0" smtClean="0">
                <a:solidFill>
                  <a:schemeClr val="tx1"/>
                </a:solidFill>
                <a:effectLst/>
                <a:latin typeface="+mn-lt"/>
              </a:rPr>
              <a:t>Commendatore</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Verrai?</a:t>
            </a:r>
            <a:br>
              <a:rPr lang="it-IT" sz="1500" dirty="0" smtClean="0">
                <a:solidFill>
                  <a:schemeClr val="tx1"/>
                </a:solidFill>
                <a:effectLst/>
                <a:latin typeface="+mn-lt"/>
              </a:rPr>
            </a:br>
            <a:r>
              <a:rPr lang="it-IT" sz="1500" b="1" dirty="0" smtClean="0">
                <a:solidFill>
                  <a:schemeClr val="tx1"/>
                </a:solidFill>
                <a:effectLst/>
                <a:latin typeface="+mn-lt"/>
              </a:rPr>
              <a:t>Leporello</a:t>
            </a:r>
            <a:r>
              <a:rPr lang="it-IT" sz="1500" dirty="0" smtClean="0">
                <a:solidFill>
                  <a:schemeClr val="tx1"/>
                </a:solidFill>
                <a:effectLst/>
                <a:latin typeface="+mn-lt"/>
              </a:rPr>
              <a:t/>
            </a:r>
            <a:br>
              <a:rPr lang="it-IT" sz="1500" dirty="0" smtClean="0">
                <a:solidFill>
                  <a:schemeClr val="tx1"/>
                </a:solidFill>
                <a:effectLst/>
                <a:latin typeface="+mn-lt"/>
              </a:rPr>
            </a:br>
            <a:r>
              <a:rPr lang="it-IT" sz="1500" i="1" dirty="0" smtClean="0">
                <a:solidFill>
                  <a:schemeClr val="tx1"/>
                </a:solidFill>
                <a:effectLst/>
                <a:latin typeface="+mn-lt"/>
              </a:rPr>
              <a:t>(A Don Giovanni)</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Dite di no.</a:t>
            </a:r>
            <a:br>
              <a:rPr lang="it-IT" sz="1500" dirty="0" smtClean="0">
                <a:solidFill>
                  <a:schemeClr val="tx1"/>
                </a:solidFill>
                <a:effectLst/>
                <a:latin typeface="+mn-lt"/>
              </a:rPr>
            </a:br>
            <a:r>
              <a:rPr lang="it-IT" sz="1500" b="1" dirty="0" smtClean="0">
                <a:solidFill>
                  <a:schemeClr val="tx1"/>
                </a:solidFill>
                <a:effectLst/>
                <a:latin typeface="+mn-lt"/>
              </a:rPr>
              <a:t>Don Giovanni</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Ho fermo il core in petto, </a:t>
            </a:r>
            <a:br>
              <a:rPr lang="it-IT" sz="1500" dirty="0" smtClean="0">
                <a:solidFill>
                  <a:schemeClr val="tx1"/>
                </a:solidFill>
                <a:effectLst/>
                <a:latin typeface="+mn-lt"/>
              </a:rPr>
            </a:br>
            <a:r>
              <a:rPr lang="it-IT" sz="1500" dirty="0" smtClean="0">
                <a:solidFill>
                  <a:schemeClr val="tx1"/>
                </a:solidFill>
                <a:effectLst/>
                <a:latin typeface="+mn-lt"/>
              </a:rPr>
              <a:t>non ho timor: verrò! </a:t>
            </a:r>
            <a:br>
              <a:rPr lang="it-IT" sz="1500" dirty="0" smtClean="0">
                <a:solidFill>
                  <a:schemeClr val="tx1"/>
                </a:solidFill>
                <a:effectLst/>
                <a:latin typeface="+mn-lt"/>
              </a:rPr>
            </a:br>
            <a:r>
              <a:rPr lang="it-IT" sz="1500" b="1" dirty="0" smtClean="0">
                <a:solidFill>
                  <a:schemeClr val="tx1"/>
                </a:solidFill>
                <a:effectLst/>
                <a:latin typeface="+mn-lt"/>
              </a:rPr>
              <a:t>Commendatore</a:t>
            </a:r>
            <a:r>
              <a:rPr lang="it-IT" sz="1500" dirty="0" smtClean="0">
                <a:solidFill>
                  <a:schemeClr val="tx1"/>
                </a:solidFill>
                <a:effectLst/>
                <a:latin typeface="+mn-lt"/>
              </a:rPr>
              <a:t> </a:t>
            </a:r>
            <a:br>
              <a:rPr lang="it-IT" sz="1500" dirty="0" smtClean="0">
                <a:solidFill>
                  <a:schemeClr val="tx1"/>
                </a:solidFill>
                <a:effectLst/>
                <a:latin typeface="+mn-lt"/>
              </a:rPr>
            </a:br>
            <a:r>
              <a:rPr lang="it-IT" sz="1500" dirty="0" smtClean="0">
                <a:solidFill>
                  <a:schemeClr val="tx1"/>
                </a:solidFill>
                <a:effectLst/>
                <a:latin typeface="+mn-lt"/>
              </a:rPr>
              <a:t>Dammi la mano in pegno. </a:t>
            </a:r>
            <a:br>
              <a:rPr lang="it-IT" sz="1500" dirty="0" smtClean="0">
                <a:solidFill>
                  <a:schemeClr val="tx1"/>
                </a:solidFill>
                <a:effectLst/>
                <a:latin typeface="+mn-lt"/>
              </a:rPr>
            </a:br>
            <a:r>
              <a:rPr lang="it-IT" sz="1500" b="1" dirty="0" smtClean="0">
                <a:solidFill>
                  <a:schemeClr val="tx1"/>
                </a:solidFill>
                <a:effectLst/>
                <a:latin typeface="+mn-lt"/>
              </a:rPr>
              <a:t>Don Giovanni</a:t>
            </a:r>
            <a:r>
              <a:rPr lang="it-IT" sz="1500" dirty="0" smtClean="0">
                <a:solidFill>
                  <a:schemeClr val="tx1"/>
                </a:solidFill>
                <a:effectLst/>
                <a:latin typeface="+mn-lt"/>
              </a:rPr>
              <a:t> </a:t>
            </a:r>
            <a:br>
              <a:rPr lang="it-IT" sz="1500" dirty="0" smtClean="0">
                <a:solidFill>
                  <a:schemeClr val="tx1"/>
                </a:solidFill>
                <a:effectLst/>
                <a:latin typeface="+mn-lt"/>
              </a:rPr>
            </a:br>
            <a:r>
              <a:rPr lang="it-IT" sz="1500" dirty="0" smtClean="0">
                <a:solidFill>
                  <a:schemeClr val="tx1"/>
                </a:solidFill>
                <a:effectLst/>
                <a:latin typeface="+mn-lt"/>
              </a:rPr>
              <a:t>Eccola!</a:t>
            </a:r>
            <a:br>
              <a:rPr lang="it-IT" sz="1500" dirty="0" smtClean="0">
                <a:solidFill>
                  <a:schemeClr val="tx1"/>
                </a:solidFill>
                <a:effectLst/>
                <a:latin typeface="+mn-lt"/>
              </a:rPr>
            </a:br>
            <a:r>
              <a:rPr lang="it-IT" sz="1500" i="1" dirty="0" smtClean="0">
                <a:solidFill>
                  <a:schemeClr val="tx1"/>
                </a:solidFill>
                <a:effectLst/>
                <a:latin typeface="+mn-lt"/>
              </a:rPr>
              <a:t>(grida forte) </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Ohimè!</a:t>
            </a:r>
            <a:br>
              <a:rPr lang="it-IT" sz="1500" dirty="0" smtClean="0">
                <a:solidFill>
                  <a:schemeClr val="tx1"/>
                </a:solidFill>
                <a:effectLst/>
                <a:latin typeface="+mn-lt"/>
              </a:rPr>
            </a:br>
            <a:r>
              <a:rPr lang="it-IT" sz="1500" b="1" dirty="0" smtClean="0">
                <a:solidFill>
                  <a:schemeClr val="tx1"/>
                </a:solidFill>
                <a:effectLst/>
                <a:latin typeface="+mn-lt"/>
              </a:rPr>
              <a:t>Commendatore</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Cos'hai?</a:t>
            </a:r>
            <a:br>
              <a:rPr lang="it-IT" sz="1500" dirty="0" smtClean="0">
                <a:solidFill>
                  <a:schemeClr val="tx1"/>
                </a:solidFill>
                <a:effectLst/>
                <a:latin typeface="+mn-lt"/>
              </a:rPr>
            </a:br>
            <a:r>
              <a:rPr lang="it-IT" sz="1500" b="1" dirty="0" smtClean="0">
                <a:solidFill>
                  <a:schemeClr val="tx1"/>
                </a:solidFill>
                <a:effectLst/>
                <a:latin typeface="+mn-lt"/>
              </a:rPr>
              <a:t>Don Giovanni</a:t>
            </a:r>
            <a:r>
              <a:rPr lang="it-IT" sz="1500" dirty="0" smtClean="0">
                <a:solidFill>
                  <a:schemeClr val="tx1"/>
                </a:solidFill>
                <a:effectLst/>
                <a:latin typeface="+mn-lt"/>
              </a:rPr>
              <a:t/>
            </a:r>
            <a:br>
              <a:rPr lang="it-IT" sz="1500" dirty="0" smtClean="0">
                <a:solidFill>
                  <a:schemeClr val="tx1"/>
                </a:solidFill>
                <a:effectLst/>
                <a:latin typeface="+mn-lt"/>
              </a:rPr>
            </a:br>
            <a:r>
              <a:rPr lang="it-IT" sz="1500" dirty="0" smtClean="0">
                <a:solidFill>
                  <a:schemeClr val="tx1"/>
                </a:solidFill>
                <a:effectLst/>
                <a:latin typeface="+mn-lt"/>
              </a:rPr>
              <a:t>Che gelo è questo mai!</a:t>
            </a:r>
            <a:endParaRPr lang="it-IT" sz="1500" dirty="0">
              <a:solidFill>
                <a:schemeClr val="tx1"/>
              </a:solidFill>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76672"/>
            <a:ext cx="3106688" cy="5475312"/>
          </a:xfrm>
        </p:spPr>
        <p:txBody>
          <a:bodyPr>
            <a:noAutofit/>
          </a:bodyPr>
          <a:lstStyle/>
          <a:p>
            <a:pPr>
              <a:buNone/>
            </a:pPr>
            <a:r>
              <a:rPr lang="it-IT" sz="1550" b="1" dirty="0" smtClean="0"/>
              <a:t>       Commendatore</a:t>
            </a:r>
            <a:r>
              <a:rPr lang="it-IT" sz="1550" dirty="0" smtClean="0"/>
              <a:t> </a:t>
            </a:r>
            <a:br>
              <a:rPr lang="it-IT" sz="1550" dirty="0" smtClean="0"/>
            </a:br>
            <a:r>
              <a:rPr lang="it-IT" sz="1550" dirty="0" smtClean="0"/>
              <a:t>Pentiti, cangia</a:t>
            </a:r>
            <a:r>
              <a:rPr lang="it-IT" sz="1550" baseline="30000" dirty="0" smtClean="0"/>
              <a:t>10</a:t>
            </a:r>
            <a:r>
              <a:rPr lang="it-IT" sz="1550" dirty="0" smtClean="0"/>
              <a:t> vita: </a:t>
            </a:r>
            <a:br>
              <a:rPr lang="it-IT" sz="1550" dirty="0" smtClean="0"/>
            </a:br>
            <a:r>
              <a:rPr lang="it-IT" sz="1550" dirty="0" smtClean="0"/>
              <a:t>È l'ultimo momento! </a:t>
            </a:r>
            <a:br>
              <a:rPr lang="it-IT" sz="1550" dirty="0" smtClean="0"/>
            </a:br>
            <a:r>
              <a:rPr lang="it-IT" sz="1550" b="1" dirty="0" smtClean="0"/>
              <a:t>Don Giovanni</a:t>
            </a:r>
            <a:r>
              <a:rPr lang="it-IT" sz="1550" dirty="0" smtClean="0"/>
              <a:t> </a:t>
            </a:r>
            <a:br>
              <a:rPr lang="it-IT" sz="1550" dirty="0" smtClean="0"/>
            </a:br>
            <a:r>
              <a:rPr lang="it-IT" sz="1550" i="1" dirty="0" smtClean="0"/>
              <a:t>(vuol sciogliersi ma invano)</a:t>
            </a:r>
            <a:r>
              <a:rPr lang="it-IT" sz="1550" dirty="0" smtClean="0"/>
              <a:t> </a:t>
            </a:r>
            <a:br>
              <a:rPr lang="it-IT" sz="1550" dirty="0" smtClean="0"/>
            </a:br>
            <a:r>
              <a:rPr lang="it-IT" sz="1550" dirty="0" smtClean="0"/>
              <a:t>No, </a:t>
            </a:r>
            <a:r>
              <a:rPr lang="it-IT" sz="1550" dirty="0" err="1" smtClean="0"/>
              <a:t>no</a:t>
            </a:r>
            <a:r>
              <a:rPr lang="it-IT" sz="1550" dirty="0" smtClean="0"/>
              <a:t> ch'io non mi pento: </a:t>
            </a:r>
            <a:br>
              <a:rPr lang="it-IT" sz="1550" dirty="0" smtClean="0"/>
            </a:br>
            <a:r>
              <a:rPr lang="it-IT" sz="1550" dirty="0" smtClean="0"/>
              <a:t>Vanne </a:t>
            </a:r>
            <a:r>
              <a:rPr lang="it-IT" sz="1550" dirty="0" err="1" smtClean="0"/>
              <a:t>lontan</a:t>
            </a:r>
            <a:r>
              <a:rPr lang="it-IT" sz="1550" dirty="0" smtClean="0"/>
              <a:t> da me! </a:t>
            </a:r>
            <a:br>
              <a:rPr lang="it-IT" sz="1550" dirty="0" smtClean="0"/>
            </a:br>
            <a:r>
              <a:rPr lang="it-IT" sz="1550" b="1" dirty="0" smtClean="0"/>
              <a:t>Commendatore</a:t>
            </a:r>
            <a:r>
              <a:rPr lang="it-IT" sz="1550" dirty="0" smtClean="0"/>
              <a:t> </a:t>
            </a:r>
            <a:br>
              <a:rPr lang="it-IT" sz="1550" dirty="0" smtClean="0"/>
            </a:br>
            <a:r>
              <a:rPr lang="it-IT" sz="1550" dirty="0" smtClean="0"/>
              <a:t>Pentiti scellerato!</a:t>
            </a:r>
            <a:br>
              <a:rPr lang="it-IT" sz="1550" dirty="0" smtClean="0"/>
            </a:br>
            <a:r>
              <a:rPr lang="it-IT" sz="1550" b="1" dirty="0" smtClean="0"/>
              <a:t>Don Giovanni</a:t>
            </a:r>
            <a:r>
              <a:rPr lang="it-IT" sz="1550" dirty="0" smtClean="0"/>
              <a:t> </a:t>
            </a:r>
            <a:br>
              <a:rPr lang="it-IT" sz="1550" dirty="0" smtClean="0"/>
            </a:br>
            <a:r>
              <a:rPr lang="it-IT" sz="1550" dirty="0" smtClean="0"/>
              <a:t>No, vecchio infatuato!</a:t>
            </a:r>
            <a:r>
              <a:rPr lang="it-IT" sz="1550" baseline="30000" dirty="0" smtClean="0"/>
              <a:t>11</a:t>
            </a:r>
            <a:r>
              <a:rPr lang="it-IT" sz="1550" dirty="0" smtClean="0"/>
              <a:t/>
            </a:r>
            <a:br>
              <a:rPr lang="it-IT" sz="1550" dirty="0" smtClean="0"/>
            </a:br>
            <a:r>
              <a:rPr lang="it-IT" sz="1550" b="1" dirty="0" smtClean="0"/>
              <a:t>Commendatore</a:t>
            </a:r>
            <a:r>
              <a:rPr lang="it-IT" sz="1550" dirty="0" smtClean="0"/>
              <a:t> </a:t>
            </a:r>
            <a:br>
              <a:rPr lang="it-IT" sz="1550" dirty="0" smtClean="0"/>
            </a:br>
            <a:r>
              <a:rPr lang="it-IT" sz="1550" dirty="0" smtClean="0"/>
              <a:t>Pentiti. </a:t>
            </a:r>
            <a:br>
              <a:rPr lang="it-IT" sz="1550" dirty="0" smtClean="0"/>
            </a:br>
            <a:r>
              <a:rPr lang="it-IT" sz="1550" b="1" dirty="0" smtClean="0"/>
              <a:t>Don Giovanni</a:t>
            </a:r>
            <a:r>
              <a:rPr lang="it-IT" sz="1550" dirty="0" smtClean="0"/>
              <a:t> </a:t>
            </a:r>
            <a:br>
              <a:rPr lang="it-IT" sz="1550" dirty="0" smtClean="0"/>
            </a:br>
            <a:r>
              <a:rPr lang="it-IT" sz="1550" dirty="0" smtClean="0"/>
              <a:t>No.</a:t>
            </a:r>
            <a:br>
              <a:rPr lang="it-IT" sz="1550" dirty="0" smtClean="0"/>
            </a:br>
            <a:r>
              <a:rPr lang="it-IT" sz="1550" b="1" dirty="0" smtClean="0"/>
              <a:t>Commendatore</a:t>
            </a:r>
            <a:r>
              <a:rPr lang="it-IT" sz="1550" dirty="0" smtClean="0"/>
              <a:t> </a:t>
            </a:r>
            <a:br>
              <a:rPr lang="it-IT" sz="1550" dirty="0" smtClean="0"/>
            </a:br>
            <a:r>
              <a:rPr lang="it-IT" sz="1550" dirty="0" smtClean="0"/>
              <a:t>Sì. </a:t>
            </a:r>
            <a:br>
              <a:rPr lang="it-IT" sz="1550" dirty="0" smtClean="0"/>
            </a:br>
            <a:r>
              <a:rPr lang="it-IT" sz="1550" b="1" dirty="0" smtClean="0"/>
              <a:t>Don Giovanni</a:t>
            </a:r>
            <a:r>
              <a:rPr lang="it-IT" sz="1550" dirty="0" smtClean="0"/>
              <a:t> </a:t>
            </a:r>
            <a:br>
              <a:rPr lang="it-IT" sz="1550" dirty="0" smtClean="0"/>
            </a:br>
            <a:r>
              <a:rPr lang="it-IT" sz="1550" dirty="0" smtClean="0"/>
              <a:t>No. </a:t>
            </a:r>
            <a:br>
              <a:rPr lang="it-IT" sz="1550" dirty="0" smtClean="0"/>
            </a:br>
            <a:r>
              <a:rPr lang="it-IT" sz="1550" b="1" dirty="0" smtClean="0"/>
              <a:t>Commendatore</a:t>
            </a:r>
            <a:r>
              <a:rPr lang="it-IT" sz="1550" dirty="0" smtClean="0"/>
              <a:t/>
            </a:r>
            <a:br>
              <a:rPr lang="it-IT" sz="1550" dirty="0" smtClean="0"/>
            </a:br>
            <a:r>
              <a:rPr lang="it-IT" sz="1550" dirty="0" smtClean="0"/>
              <a:t>Ah, tempo più non v'è!</a:t>
            </a:r>
            <a:br>
              <a:rPr lang="it-IT" sz="1550" dirty="0" smtClean="0"/>
            </a:br>
            <a:r>
              <a:rPr lang="it-IT" sz="1550" i="1" dirty="0" smtClean="0"/>
              <a:t>(fuoco da diverse parti, tremuoto</a:t>
            </a:r>
            <a:r>
              <a:rPr lang="it-IT" sz="1550" baseline="30000" dirty="0" smtClean="0"/>
              <a:t>12</a:t>
            </a:r>
            <a:r>
              <a:rPr lang="it-IT" sz="1550" i="1" dirty="0" smtClean="0"/>
              <a:t>,</a:t>
            </a:r>
            <a:br>
              <a:rPr lang="it-IT" sz="1550" i="1" dirty="0" smtClean="0"/>
            </a:br>
            <a:r>
              <a:rPr lang="it-IT" sz="1550" i="1" dirty="0" smtClean="0"/>
              <a:t>il Commendatore sparisce)</a:t>
            </a:r>
            <a:r>
              <a:rPr lang="it-IT" sz="1550" dirty="0" smtClean="0"/>
              <a:t> </a:t>
            </a:r>
            <a:br>
              <a:rPr lang="it-IT" sz="1550" dirty="0" smtClean="0"/>
            </a:br>
            <a:r>
              <a:rPr lang="it-IT" sz="1550" dirty="0" smtClean="0"/>
              <a:t> </a:t>
            </a:r>
            <a:endParaRPr lang="it-IT" sz="1550" dirty="0"/>
          </a:p>
        </p:txBody>
      </p:sp>
      <p:sp>
        <p:nvSpPr>
          <p:cNvPr id="3" name="Titolo 2"/>
          <p:cNvSpPr>
            <a:spLocks noGrp="1"/>
          </p:cNvSpPr>
          <p:nvPr>
            <p:ph type="title"/>
          </p:nvPr>
        </p:nvSpPr>
        <p:spPr>
          <a:xfrm>
            <a:off x="3779912" y="1124744"/>
            <a:ext cx="3970784" cy="5328592"/>
          </a:xfrm>
        </p:spPr>
        <p:txBody>
          <a:bodyPr>
            <a:noAutofit/>
          </a:bodyPr>
          <a:lstStyle/>
          <a:p>
            <a:r>
              <a:rPr lang="it-IT" sz="1550" b="1" dirty="0" smtClean="0">
                <a:solidFill>
                  <a:schemeClr val="tx1"/>
                </a:solidFill>
                <a:effectLst/>
                <a:latin typeface="+mn-lt"/>
              </a:rPr>
              <a:t/>
            </a:r>
            <a:br>
              <a:rPr lang="it-IT" sz="1550" b="1" dirty="0" smtClean="0">
                <a:solidFill>
                  <a:schemeClr val="tx1"/>
                </a:solidFill>
                <a:effectLst/>
                <a:latin typeface="+mn-lt"/>
              </a:rPr>
            </a:br>
            <a:r>
              <a:rPr lang="it-IT" sz="1550" b="1" dirty="0" smtClean="0">
                <a:solidFill>
                  <a:schemeClr val="tx1"/>
                </a:solidFill>
              </a:rPr>
              <a:t> Don Giovanni</a:t>
            </a:r>
            <a:r>
              <a:rPr lang="it-IT" sz="1550" dirty="0" smtClean="0">
                <a:solidFill>
                  <a:schemeClr val="tx1"/>
                </a:solidFill>
              </a:rPr>
              <a:t/>
            </a:r>
            <a:br>
              <a:rPr lang="it-IT" sz="1550" dirty="0" smtClean="0">
                <a:solidFill>
                  <a:schemeClr val="tx1"/>
                </a:solidFill>
              </a:rPr>
            </a:br>
            <a:r>
              <a:rPr lang="it-IT" sz="1550" dirty="0" smtClean="0">
                <a:solidFill>
                  <a:schemeClr val="tx1"/>
                </a:solidFill>
              </a:rPr>
              <a:t>Da qual tremore </a:t>
            </a:r>
            <a:r>
              <a:rPr lang="it-IT" sz="1550" dirty="0" err="1" smtClean="0">
                <a:solidFill>
                  <a:schemeClr val="tx1"/>
                </a:solidFill>
              </a:rPr>
              <a:t>insolito…</a:t>
            </a:r>
            <a:r>
              <a:rPr lang="it-IT" sz="1550" dirty="0" smtClean="0">
                <a:solidFill>
                  <a:schemeClr val="tx1"/>
                </a:solidFill>
              </a:rPr>
              <a:t> </a:t>
            </a:r>
            <a:br>
              <a:rPr lang="it-IT" sz="1550" dirty="0" smtClean="0">
                <a:solidFill>
                  <a:schemeClr val="tx1"/>
                </a:solidFill>
              </a:rPr>
            </a:br>
            <a:r>
              <a:rPr lang="it-IT" sz="1550" dirty="0" err="1" smtClean="0">
                <a:solidFill>
                  <a:schemeClr val="tx1"/>
                </a:solidFill>
              </a:rPr>
              <a:t>sento…</a:t>
            </a:r>
            <a:r>
              <a:rPr lang="it-IT" sz="1550" dirty="0" smtClean="0">
                <a:solidFill>
                  <a:schemeClr val="tx1"/>
                </a:solidFill>
              </a:rPr>
              <a:t> </a:t>
            </a:r>
            <a:r>
              <a:rPr lang="it-IT" sz="1550" dirty="0" err="1" smtClean="0">
                <a:solidFill>
                  <a:schemeClr val="tx1"/>
                </a:solidFill>
              </a:rPr>
              <a:t>assalir…</a:t>
            </a:r>
            <a:r>
              <a:rPr lang="it-IT" sz="1550" dirty="0" smtClean="0">
                <a:solidFill>
                  <a:schemeClr val="tx1"/>
                </a:solidFill>
              </a:rPr>
              <a:t> gli </a:t>
            </a:r>
            <a:r>
              <a:rPr lang="it-IT" sz="1550" dirty="0" err="1" smtClean="0">
                <a:solidFill>
                  <a:schemeClr val="tx1"/>
                </a:solidFill>
              </a:rPr>
              <a:t>spiriti…</a:t>
            </a:r>
            <a:r>
              <a:rPr lang="it-IT" sz="1550" dirty="0" smtClean="0">
                <a:solidFill>
                  <a:schemeClr val="tx1"/>
                </a:solidFill>
              </a:rPr>
              <a:t> </a:t>
            </a:r>
            <a:br>
              <a:rPr lang="it-IT" sz="1550" dirty="0" smtClean="0">
                <a:solidFill>
                  <a:schemeClr val="tx1"/>
                </a:solidFill>
              </a:rPr>
            </a:br>
            <a:r>
              <a:rPr lang="it-IT" sz="1550" dirty="0" smtClean="0">
                <a:solidFill>
                  <a:schemeClr val="tx1"/>
                </a:solidFill>
              </a:rPr>
              <a:t>Donde escono quei vortici</a:t>
            </a:r>
            <a:br>
              <a:rPr lang="it-IT" sz="1550" dirty="0" smtClean="0">
                <a:solidFill>
                  <a:schemeClr val="tx1"/>
                </a:solidFill>
              </a:rPr>
            </a:br>
            <a:r>
              <a:rPr lang="it-IT" sz="1550" dirty="0" smtClean="0">
                <a:solidFill>
                  <a:schemeClr val="tx1"/>
                </a:solidFill>
              </a:rPr>
              <a:t>di fuoco </a:t>
            </a:r>
            <a:r>
              <a:rPr lang="it-IT" sz="1550" dirty="0" err="1" smtClean="0">
                <a:solidFill>
                  <a:schemeClr val="tx1"/>
                </a:solidFill>
              </a:rPr>
              <a:t>pien</a:t>
            </a:r>
            <a:r>
              <a:rPr lang="it-IT" sz="1550" dirty="0" smtClean="0">
                <a:solidFill>
                  <a:schemeClr val="tx1"/>
                </a:solidFill>
              </a:rPr>
              <a:t> d'</a:t>
            </a:r>
            <a:r>
              <a:rPr lang="it-IT" sz="1550" dirty="0" err="1" smtClean="0">
                <a:solidFill>
                  <a:schemeClr val="tx1"/>
                </a:solidFill>
              </a:rPr>
              <a:t>orror</a:t>
            </a:r>
            <a:r>
              <a:rPr lang="it-IT" sz="1550" dirty="0" smtClean="0">
                <a:solidFill>
                  <a:schemeClr val="tx1"/>
                </a:solidFill>
              </a:rPr>
              <a:t>!… </a:t>
            </a:r>
            <a:r>
              <a:rPr lang="it-IT" sz="1550" b="1" dirty="0" smtClean="0">
                <a:solidFill>
                  <a:schemeClr val="tx1"/>
                </a:solidFill>
                <a:effectLst/>
                <a:latin typeface="+mn-lt"/>
              </a:rPr>
              <a:t/>
            </a:r>
            <a:br>
              <a:rPr lang="it-IT" sz="1550" b="1" dirty="0" smtClean="0">
                <a:solidFill>
                  <a:schemeClr val="tx1"/>
                </a:solidFill>
                <a:effectLst/>
                <a:latin typeface="+mn-lt"/>
              </a:rPr>
            </a:br>
            <a:r>
              <a:rPr lang="it-IT" sz="1550" b="1" dirty="0" smtClean="0">
                <a:solidFill>
                  <a:schemeClr val="tx1"/>
                </a:solidFill>
                <a:effectLst/>
                <a:latin typeface="+mn-lt"/>
              </a:rPr>
              <a:t>CORO </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Tutto a tue colpe è poco. </a:t>
            </a:r>
            <a:br>
              <a:rPr lang="it-IT" sz="1550" dirty="0" smtClean="0">
                <a:solidFill>
                  <a:schemeClr val="tx1"/>
                </a:solidFill>
                <a:effectLst/>
                <a:latin typeface="+mn-lt"/>
              </a:rPr>
            </a:br>
            <a:r>
              <a:rPr lang="it-IT" sz="1550" dirty="0" smtClean="0">
                <a:solidFill>
                  <a:schemeClr val="tx1"/>
                </a:solidFill>
                <a:effectLst/>
                <a:latin typeface="+mn-lt"/>
              </a:rPr>
              <a:t>Vieni: c'è un mal peggior! </a:t>
            </a:r>
            <a:br>
              <a:rPr lang="it-IT" sz="1550" dirty="0" smtClean="0">
                <a:solidFill>
                  <a:schemeClr val="tx1"/>
                </a:solidFill>
                <a:effectLst/>
                <a:latin typeface="+mn-lt"/>
              </a:rPr>
            </a:br>
            <a:r>
              <a:rPr lang="it-IT" sz="1550" b="1" dirty="0" smtClean="0">
                <a:solidFill>
                  <a:schemeClr val="tx1"/>
                </a:solidFill>
                <a:effectLst/>
                <a:latin typeface="+mn-lt"/>
              </a:rPr>
              <a:t>Don Giovanni </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Chi l'anima mia lacera!… </a:t>
            </a:r>
            <a:br>
              <a:rPr lang="it-IT" sz="1550" dirty="0" smtClean="0">
                <a:solidFill>
                  <a:schemeClr val="tx1"/>
                </a:solidFill>
                <a:effectLst/>
                <a:latin typeface="+mn-lt"/>
              </a:rPr>
            </a:br>
            <a:r>
              <a:rPr lang="it-IT" sz="1550" dirty="0" smtClean="0">
                <a:solidFill>
                  <a:schemeClr val="tx1"/>
                </a:solidFill>
                <a:effectLst/>
                <a:latin typeface="+mn-lt"/>
              </a:rPr>
              <a:t>Chi m'agita le viscere!… </a:t>
            </a:r>
            <a:br>
              <a:rPr lang="it-IT" sz="1550" dirty="0" smtClean="0">
                <a:solidFill>
                  <a:schemeClr val="tx1"/>
                </a:solidFill>
                <a:effectLst/>
                <a:latin typeface="+mn-lt"/>
              </a:rPr>
            </a:br>
            <a:r>
              <a:rPr lang="it-IT" sz="1550" dirty="0" smtClean="0">
                <a:solidFill>
                  <a:schemeClr val="tx1"/>
                </a:solidFill>
                <a:effectLst/>
                <a:latin typeface="+mn-lt"/>
              </a:rPr>
              <a:t>Che strazio! ohimè! che smania!</a:t>
            </a:r>
            <a:br>
              <a:rPr lang="it-IT" sz="1550" dirty="0" smtClean="0">
                <a:solidFill>
                  <a:schemeClr val="tx1"/>
                </a:solidFill>
                <a:effectLst/>
                <a:latin typeface="+mn-lt"/>
              </a:rPr>
            </a:br>
            <a:r>
              <a:rPr lang="it-IT" sz="1550" dirty="0" smtClean="0">
                <a:solidFill>
                  <a:schemeClr val="tx1"/>
                </a:solidFill>
                <a:effectLst/>
                <a:latin typeface="+mn-lt"/>
              </a:rPr>
              <a:t>Che inferno!… che terror! </a:t>
            </a:r>
            <a:br>
              <a:rPr lang="it-IT" sz="1550" dirty="0" smtClean="0">
                <a:solidFill>
                  <a:schemeClr val="tx1"/>
                </a:solidFill>
                <a:effectLst/>
                <a:latin typeface="+mn-lt"/>
              </a:rPr>
            </a:br>
            <a:r>
              <a:rPr lang="it-IT" sz="1550" b="1" dirty="0" smtClean="0">
                <a:solidFill>
                  <a:schemeClr val="tx1"/>
                </a:solidFill>
                <a:effectLst/>
                <a:latin typeface="+mn-lt"/>
              </a:rPr>
              <a:t>Leporello </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Che ceffo disperato!… </a:t>
            </a:r>
            <a:br>
              <a:rPr lang="it-IT" sz="1550" dirty="0" smtClean="0">
                <a:solidFill>
                  <a:schemeClr val="tx1"/>
                </a:solidFill>
                <a:effectLst/>
                <a:latin typeface="+mn-lt"/>
              </a:rPr>
            </a:br>
            <a:r>
              <a:rPr lang="it-IT" sz="1550" dirty="0" smtClean="0">
                <a:solidFill>
                  <a:schemeClr val="tx1"/>
                </a:solidFill>
                <a:effectLst/>
                <a:latin typeface="+mn-lt"/>
              </a:rPr>
              <a:t>Che gesti da dannato!…</a:t>
            </a:r>
            <a:br>
              <a:rPr lang="it-IT" sz="1550" dirty="0" smtClean="0">
                <a:solidFill>
                  <a:schemeClr val="tx1"/>
                </a:solidFill>
                <a:effectLst/>
                <a:latin typeface="+mn-lt"/>
              </a:rPr>
            </a:br>
            <a:r>
              <a:rPr lang="it-IT" sz="1550" dirty="0" smtClean="0">
                <a:solidFill>
                  <a:schemeClr val="tx1"/>
                </a:solidFill>
                <a:effectLst/>
                <a:latin typeface="+mn-lt"/>
              </a:rPr>
              <a:t>Che gridi! che lamenti!… </a:t>
            </a:r>
            <a:br>
              <a:rPr lang="it-IT" sz="1550" dirty="0" smtClean="0">
                <a:solidFill>
                  <a:schemeClr val="tx1"/>
                </a:solidFill>
                <a:effectLst/>
                <a:latin typeface="+mn-lt"/>
              </a:rPr>
            </a:br>
            <a:r>
              <a:rPr lang="it-IT" sz="1550" dirty="0" smtClean="0">
                <a:solidFill>
                  <a:schemeClr val="tx1"/>
                </a:solidFill>
                <a:effectLst/>
                <a:latin typeface="+mn-lt"/>
              </a:rPr>
              <a:t>Come mi fa terror!…</a:t>
            </a:r>
            <a:br>
              <a:rPr lang="it-IT" sz="1550" dirty="0" smtClean="0">
                <a:solidFill>
                  <a:schemeClr val="tx1"/>
                </a:solidFill>
                <a:effectLst/>
                <a:latin typeface="+mn-lt"/>
              </a:rPr>
            </a:br>
            <a:r>
              <a:rPr lang="it-IT" sz="1550" b="1" dirty="0" smtClean="0">
                <a:solidFill>
                  <a:schemeClr val="tx1"/>
                </a:solidFill>
                <a:effectLst/>
                <a:latin typeface="+mn-lt"/>
              </a:rPr>
              <a:t>CORO</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Tutto a tue colpe è poco.</a:t>
            </a:r>
            <a:br>
              <a:rPr lang="it-IT" sz="1550" dirty="0" smtClean="0">
                <a:solidFill>
                  <a:schemeClr val="tx1"/>
                </a:solidFill>
                <a:effectLst/>
                <a:latin typeface="+mn-lt"/>
              </a:rPr>
            </a:br>
            <a:r>
              <a:rPr lang="it-IT" sz="1550" dirty="0" smtClean="0">
                <a:solidFill>
                  <a:schemeClr val="tx1"/>
                </a:solidFill>
                <a:effectLst/>
                <a:latin typeface="+mn-lt"/>
              </a:rPr>
              <a:t>Vieni: c'è un mal peggior! </a:t>
            </a:r>
            <a:br>
              <a:rPr lang="it-IT" sz="1550" dirty="0" smtClean="0">
                <a:solidFill>
                  <a:schemeClr val="tx1"/>
                </a:solidFill>
                <a:effectLst/>
                <a:latin typeface="+mn-lt"/>
              </a:rPr>
            </a:br>
            <a:r>
              <a:rPr lang="it-IT" sz="1550" dirty="0" smtClean="0">
                <a:solidFill>
                  <a:schemeClr val="tx1"/>
                </a:solidFill>
                <a:effectLst/>
                <a:latin typeface="+mn-lt"/>
              </a:rPr>
              <a:t>(il fuoco cresce, Don Giovanni si sprofonda)</a:t>
            </a:r>
            <a:br>
              <a:rPr lang="it-IT" sz="1550" dirty="0" smtClean="0">
                <a:solidFill>
                  <a:schemeClr val="tx1"/>
                </a:solidFill>
                <a:effectLst/>
                <a:latin typeface="+mn-lt"/>
              </a:rPr>
            </a:br>
            <a:r>
              <a:rPr lang="it-IT" sz="1550" b="1" dirty="0" smtClean="0">
                <a:solidFill>
                  <a:schemeClr val="tx1"/>
                </a:solidFill>
                <a:effectLst/>
                <a:latin typeface="+mn-lt"/>
              </a:rPr>
              <a:t>Don Giovanni </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Ah!</a:t>
            </a:r>
            <a:br>
              <a:rPr lang="it-IT" sz="1550" dirty="0" smtClean="0">
                <a:solidFill>
                  <a:schemeClr val="tx1"/>
                </a:solidFill>
                <a:effectLst/>
                <a:latin typeface="+mn-lt"/>
              </a:rPr>
            </a:br>
            <a:r>
              <a:rPr lang="it-IT" sz="1550" b="1" dirty="0" smtClean="0">
                <a:solidFill>
                  <a:schemeClr val="tx1"/>
                </a:solidFill>
                <a:effectLst/>
                <a:latin typeface="+mn-lt"/>
              </a:rPr>
              <a:t>Leporello</a:t>
            </a:r>
            <a:r>
              <a:rPr lang="it-IT" sz="1550" dirty="0" smtClean="0">
                <a:solidFill>
                  <a:schemeClr val="tx1"/>
                </a:solidFill>
                <a:effectLst/>
                <a:latin typeface="+mn-lt"/>
              </a:rPr>
              <a:t/>
            </a:r>
            <a:br>
              <a:rPr lang="it-IT" sz="1550" dirty="0" smtClean="0">
                <a:solidFill>
                  <a:schemeClr val="tx1"/>
                </a:solidFill>
                <a:effectLst/>
                <a:latin typeface="+mn-lt"/>
              </a:rPr>
            </a:br>
            <a:r>
              <a:rPr lang="it-IT" sz="1550" dirty="0" smtClean="0">
                <a:solidFill>
                  <a:schemeClr val="tx1"/>
                </a:solidFill>
                <a:effectLst/>
                <a:latin typeface="+mn-lt"/>
              </a:rPr>
              <a:t>Ah! </a:t>
            </a:r>
            <a:endParaRPr lang="it-IT" sz="1550" dirty="0">
              <a:solidFill>
                <a:schemeClr val="tx1"/>
              </a:solidFill>
              <a:effectLst/>
              <a:latin typeface="+mn-lt"/>
            </a:endParaRPr>
          </a:p>
        </p:txBody>
      </p:sp>
      <p:sp>
        <p:nvSpPr>
          <p:cNvPr id="4" name="CasellaDiTesto 3"/>
          <p:cNvSpPr txBox="1"/>
          <p:nvPr/>
        </p:nvSpPr>
        <p:spPr>
          <a:xfrm>
            <a:off x="6444208" y="1412776"/>
            <a:ext cx="2016224" cy="1200329"/>
          </a:xfrm>
          <a:prstGeom prst="rect">
            <a:avLst/>
          </a:prstGeom>
          <a:solidFill>
            <a:schemeClr val="accent1">
              <a:lumMod val="40000"/>
              <a:lumOff val="60000"/>
            </a:schemeClr>
          </a:solidFill>
          <a:ln>
            <a:solidFill>
              <a:srgbClr val="7030A0"/>
            </a:solidFill>
          </a:ln>
        </p:spPr>
        <p:txBody>
          <a:bodyPr wrap="square" rtlCol="0">
            <a:spAutoFit/>
          </a:bodyPr>
          <a:lstStyle/>
          <a:p>
            <a:r>
              <a:rPr lang="it-IT" u="sng" dirty="0" smtClean="0"/>
              <a:t>VEDI: </a:t>
            </a:r>
            <a:r>
              <a:rPr lang="it-IT" dirty="0" smtClean="0"/>
              <a:t>http://www.youtube.com/</a:t>
            </a:r>
            <a:r>
              <a:rPr lang="it-IT" dirty="0" err="1" smtClean="0"/>
              <a:t>watch</a:t>
            </a:r>
            <a:r>
              <a:rPr lang="it-IT" dirty="0" smtClean="0"/>
              <a:t>?v=CIH65pn45H8</a:t>
            </a:r>
            <a:endParaRPr lang="it-IT"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63888" y="332656"/>
            <a:ext cx="5122912" cy="6525344"/>
          </a:xfrm>
        </p:spPr>
        <p:txBody>
          <a:bodyPr>
            <a:normAutofit fontScale="92500" lnSpcReduction="20000"/>
          </a:bodyPr>
          <a:lstStyle/>
          <a:p>
            <a:r>
              <a:rPr lang="it-IT" dirty="0" smtClean="0"/>
              <a:t>1844 continua la serie dei </a:t>
            </a:r>
            <a:r>
              <a:rPr lang="it-IT" sz="2800" dirty="0" smtClean="0"/>
              <a:t>“</a:t>
            </a:r>
            <a:r>
              <a:rPr lang="it-IT" sz="2800" u="sng" dirty="0" smtClean="0">
                <a:solidFill>
                  <a:srgbClr val="002060"/>
                </a:solidFill>
              </a:rPr>
              <a:t>Discorsi edificanti</a:t>
            </a:r>
            <a:r>
              <a:rPr lang="it-IT" dirty="0" smtClean="0"/>
              <a:t>” e pubblica due importanti opere </a:t>
            </a:r>
            <a:r>
              <a:rPr lang="it-IT" dirty="0" err="1" smtClean="0"/>
              <a:t>pseudonime</a:t>
            </a:r>
            <a:r>
              <a:rPr lang="it-IT" dirty="0" smtClean="0"/>
              <a:t>: “</a:t>
            </a:r>
            <a:r>
              <a:rPr lang="it-IT" dirty="0" smtClean="0">
                <a:solidFill>
                  <a:srgbClr val="002060"/>
                </a:solidFill>
              </a:rPr>
              <a:t>Briciole </a:t>
            </a:r>
            <a:r>
              <a:rPr lang="it-IT" dirty="0" smtClean="0">
                <a:solidFill>
                  <a:srgbClr val="002060"/>
                </a:solidFill>
              </a:rPr>
              <a:t>filosofiche</a:t>
            </a:r>
            <a:r>
              <a:rPr lang="it-IT" dirty="0" smtClean="0"/>
              <a:t>” e </a:t>
            </a:r>
            <a:r>
              <a:rPr lang="it-IT" dirty="0" smtClean="0"/>
              <a:t>“</a:t>
            </a:r>
            <a:r>
              <a:rPr lang="it-IT" dirty="0" smtClean="0">
                <a:solidFill>
                  <a:srgbClr val="002060"/>
                </a:solidFill>
              </a:rPr>
              <a:t>I</a:t>
            </a:r>
            <a:r>
              <a:rPr lang="it-IT" dirty="0" smtClean="0">
                <a:solidFill>
                  <a:srgbClr val="002060"/>
                </a:solidFill>
              </a:rPr>
              <a:t>l </a:t>
            </a:r>
            <a:r>
              <a:rPr lang="it-IT" dirty="0" smtClean="0">
                <a:solidFill>
                  <a:srgbClr val="002060"/>
                </a:solidFill>
              </a:rPr>
              <a:t>concetto dell’angoscia</a:t>
            </a:r>
            <a:r>
              <a:rPr lang="it-IT" dirty="0" smtClean="0"/>
              <a:t>”</a:t>
            </a:r>
          </a:p>
          <a:p>
            <a:r>
              <a:rPr lang="it-IT" dirty="0" smtClean="0"/>
              <a:t>1845Pubblica l’opera </a:t>
            </a:r>
            <a:r>
              <a:rPr lang="it-IT" dirty="0" err="1" smtClean="0"/>
              <a:t>pseudonima</a:t>
            </a:r>
            <a:r>
              <a:rPr lang="it-IT" dirty="0" smtClean="0"/>
              <a:t> </a:t>
            </a:r>
            <a:r>
              <a:rPr lang="it-IT" dirty="0" smtClean="0"/>
              <a:t>“</a:t>
            </a:r>
            <a:r>
              <a:rPr lang="it-IT" dirty="0" smtClean="0">
                <a:solidFill>
                  <a:srgbClr val="002060"/>
                </a:solidFill>
              </a:rPr>
              <a:t>G</a:t>
            </a:r>
            <a:r>
              <a:rPr lang="it-IT" dirty="0" smtClean="0">
                <a:solidFill>
                  <a:srgbClr val="002060"/>
                </a:solidFill>
              </a:rPr>
              <a:t>li </a:t>
            </a:r>
            <a:r>
              <a:rPr lang="it-IT" dirty="0" smtClean="0">
                <a:solidFill>
                  <a:srgbClr val="002060"/>
                </a:solidFill>
              </a:rPr>
              <a:t>stadi sul cammino della vita</a:t>
            </a:r>
            <a:r>
              <a:rPr lang="it-IT" dirty="0" smtClean="0"/>
              <a:t>” e tutta una nuova serie di </a:t>
            </a:r>
            <a:r>
              <a:rPr lang="it-IT" sz="2400" dirty="0" smtClean="0"/>
              <a:t>“</a:t>
            </a:r>
            <a:r>
              <a:rPr lang="it-IT" sz="2400" dirty="0" smtClean="0">
                <a:solidFill>
                  <a:srgbClr val="002060"/>
                </a:solidFill>
              </a:rPr>
              <a:t>Discorsi edificanti</a:t>
            </a:r>
            <a:r>
              <a:rPr lang="it-IT" dirty="0" smtClean="0"/>
              <a:t>” . Polemiche con il giornale satirico “</a:t>
            </a:r>
            <a:r>
              <a:rPr lang="it-IT" b="1" u="sng" dirty="0" smtClean="0"/>
              <a:t>Il corsaro</a:t>
            </a:r>
            <a:r>
              <a:rPr lang="it-IT" dirty="0" smtClean="0"/>
              <a:t>”.</a:t>
            </a:r>
          </a:p>
          <a:p>
            <a:r>
              <a:rPr lang="it-IT" dirty="0" smtClean="0"/>
              <a:t>1846 Continuano gli attacchi del “Corsaro”. Pubblica la “</a:t>
            </a:r>
            <a:r>
              <a:rPr lang="it-IT" dirty="0" smtClean="0">
                <a:solidFill>
                  <a:srgbClr val="002060"/>
                </a:solidFill>
              </a:rPr>
              <a:t>Postilla conclusiva alle Briciole filosofiche</a:t>
            </a:r>
            <a:r>
              <a:rPr lang="it-IT" dirty="0" smtClean="0"/>
              <a:t>”.</a:t>
            </a:r>
          </a:p>
          <a:p>
            <a:r>
              <a:rPr lang="it-IT" dirty="0" smtClean="0"/>
              <a:t>1848/1849 Moti rivoluzionari attraversano l’Europa. In essi K. Scorge una minaccia per le libertà religiose del “singolo” e un pericoloso sparire della persona nella folla e nella massa. Nel 1849 pubblica </a:t>
            </a:r>
            <a:r>
              <a:rPr lang="it-IT" dirty="0" smtClean="0">
                <a:solidFill>
                  <a:srgbClr val="002060"/>
                </a:solidFill>
              </a:rPr>
              <a:t>“La malattia mortale</a:t>
            </a:r>
            <a:r>
              <a:rPr lang="it-IT" dirty="0" smtClean="0"/>
              <a:t>”</a:t>
            </a:r>
          </a:p>
          <a:p>
            <a:endParaRPr lang="it-IT" dirty="0"/>
          </a:p>
        </p:txBody>
      </p:sp>
      <p:pic>
        <p:nvPicPr>
          <p:cNvPr id="26626" name="Picture 2" descr="https://encrypted-tbn2.gstatic.com/images?q=tbn:ANd9GcT9rocwjT6ywoTvMOggfM44z-d0itFcCom6iA3-LJQGY-Rdn8Qj"/>
          <p:cNvPicPr>
            <a:picLocks noChangeAspect="1" noChangeArrowheads="1"/>
          </p:cNvPicPr>
          <p:nvPr/>
        </p:nvPicPr>
        <p:blipFill>
          <a:blip r:embed="rId2" cstate="print"/>
          <a:srcRect/>
          <a:stretch>
            <a:fillRect/>
          </a:stretch>
        </p:blipFill>
        <p:spPr bwMode="auto">
          <a:xfrm>
            <a:off x="539552" y="1052736"/>
            <a:ext cx="2592288" cy="425567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43408"/>
            <a:ext cx="4690864" cy="7101408"/>
          </a:xfrm>
        </p:spPr>
        <p:txBody>
          <a:bodyPr>
            <a:normAutofit fontScale="85000" lnSpcReduction="10000"/>
          </a:bodyPr>
          <a:lstStyle/>
          <a:p>
            <a:pPr>
              <a:buNone/>
            </a:pPr>
            <a:endParaRPr lang="it-IT" dirty="0" smtClean="0"/>
          </a:p>
          <a:p>
            <a:r>
              <a:rPr lang="it-IT" dirty="0" smtClean="0"/>
              <a:t>1850 polemiche con la  Chiesa luterana e discussioni con il vescovo </a:t>
            </a:r>
            <a:r>
              <a:rPr lang="it-IT" dirty="0" err="1" smtClean="0"/>
              <a:t>Mynster</a:t>
            </a:r>
            <a:r>
              <a:rPr lang="it-IT" dirty="0" smtClean="0"/>
              <a:t>. Apre polemiche con il suo successore </a:t>
            </a:r>
            <a:r>
              <a:rPr lang="it-IT" dirty="0" err="1" smtClean="0"/>
              <a:t>Martensen</a:t>
            </a:r>
            <a:r>
              <a:rPr lang="it-IT" dirty="0" smtClean="0"/>
              <a:t> che aveva elogiato </a:t>
            </a:r>
            <a:r>
              <a:rPr lang="it-IT" dirty="0" err="1" smtClean="0"/>
              <a:t>Mynster</a:t>
            </a:r>
            <a:r>
              <a:rPr lang="it-IT" dirty="0" smtClean="0"/>
              <a:t> come “un testimone della verità”.</a:t>
            </a:r>
          </a:p>
          <a:p>
            <a:r>
              <a:rPr lang="it-IT" dirty="0" smtClean="0"/>
              <a:t>1855 </a:t>
            </a:r>
            <a:r>
              <a:rPr lang="it-IT" u="sng" dirty="0" smtClean="0"/>
              <a:t>Pubblica una serie di attacchi </a:t>
            </a:r>
            <a:r>
              <a:rPr lang="it-IT" dirty="0" smtClean="0"/>
              <a:t>contro la pseudo-religiosità della Chiesa danese, accusata di spirito filisteo e compromissorio. Intitola questi </a:t>
            </a:r>
            <a:r>
              <a:rPr lang="it-IT" u="sng" dirty="0" smtClean="0"/>
              <a:t>scritti polemici “</a:t>
            </a:r>
            <a:r>
              <a:rPr lang="it-IT" u="sng" dirty="0" smtClean="0">
                <a:solidFill>
                  <a:srgbClr val="002060"/>
                </a:solidFill>
              </a:rPr>
              <a:t>L’istante</a:t>
            </a:r>
            <a:r>
              <a:rPr lang="it-IT" u="sng" dirty="0" smtClean="0"/>
              <a:t>”. </a:t>
            </a:r>
            <a:r>
              <a:rPr lang="it-IT" dirty="0" smtClean="0"/>
              <a:t>Il 2 ottobre è colpito da malore per strada e viene ricoverato al </a:t>
            </a:r>
            <a:r>
              <a:rPr lang="it-IT" dirty="0" err="1" smtClean="0"/>
              <a:t>Frederik-Hospital</a:t>
            </a:r>
            <a:r>
              <a:rPr lang="it-IT" dirty="0" smtClean="0"/>
              <a:t> dove muore l’11 novembre (per una malattia non bene identificata). Rimane lucido fino all’ultimo e rifiuta i sacramenti. Il 18 novembre vengono celebrati solenni funerali con grande concorso di folla.</a:t>
            </a:r>
            <a:endParaRPr lang="it-IT" dirty="0"/>
          </a:p>
        </p:txBody>
      </p:sp>
      <p:pic>
        <p:nvPicPr>
          <p:cNvPr id="25602" name="Picture 2" descr="http://upload.wikimedia.org/wikipedia/commons/thumb/9/95/Kierkegaard_Tomb.JPG/200px-Kierkegaard_Tomb.JPG"/>
          <p:cNvPicPr>
            <a:picLocks noChangeAspect="1" noChangeArrowheads="1"/>
          </p:cNvPicPr>
          <p:nvPr/>
        </p:nvPicPr>
        <p:blipFill>
          <a:blip r:embed="rId2" cstate="print"/>
          <a:srcRect/>
          <a:stretch>
            <a:fillRect/>
          </a:stretch>
        </p:blipFill>
        <p:spPr bwMode="auto">
          <a:xfrm>
            <a:off x="5580112" y="1268760"/>
            <a:ext cx="3131840" cy="446449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Effect transition="in" filter="diamond(in)">
                                      <p:cBhvr>
                                        <p:cTn id="21"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t="-1000" b="-1000"/>
          </a:stretch>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ctr">
              <a:buNone/>
            </a:pPr>
            <a:r>
              <a:rPr lang="it-IT" sz="13500" dirty="0" smtClean="0">
                <a:solidFill>
                  <a:schemeClr val="accent2">
                    <a:lumMod val="50000"/>
                  </a:schemeClr>
                </a:solidFill>
                <a:latin typeface="Algerian" pitchFamily="82" charset="0"/>
              </a:rPr>
              <a:t>Pensiero</a:t>
            </a:r>
            <a:endParaRPr lang="it-IT" sz="13500" dirty="0">
              <a:solidFill>
                <a:schemeClr val="accent2">
                  <a:lumMod val="50000"/>
                </a:schemeClr>
              </a:solidFill>
              <a:latin typeface="Algerian" pitchFamily="8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11560" y="620688"/>
            <a:ext cx="8229600" cy="1124744"/>
          </a:xfrm>
        </p:spPr>
        <p:txBody>
          <a:bodyPr>
            <a:normAutofit fontScale="90000"/>
          </a:bodyPr>
          <a:lstStyle/>
          <a:p>
            <a:pPr algn="ctr"/>
            <a:r>
              <a:rPr lang="it-IT" sz="4400" b="1" u="sng" dirty="0" smtClean="0">
                <a:solidFill>
                  <a:schemeClr val="accent2">
                    <a:lumMod val="50000"/>
                  </a:schemeClr>
                </a:solidFill>
              </a:rPr>
              <a:t>Possiamo capire il pensiero attraverso 3 punti fondamentali:</a:t>
            </a:r>
            <a:r>
              <a:rPr lang="it-IT" sz="4400" b="1" u="sng" dirty="0" smtClean="0"/>
              <a:t/>
            </a:r>
            <a:br>
              <a:rPr lang="it-IT" sz="4400" b="1" u="sng" dirty="0" smtClean="0"/>
            </a:br>
            <a:endParaRPr lang="it-IT" dirty="0"/>
          </a:p>
        </p:txBody>
      </p:sp>
      <p:sp>
        <p:nvSpPr>
          <p:cNvPr id="7" name="Segnaposto contenuto 6"/>
          <p:cNvSpPr>
            <a:spLocks noGrp="1"/>
          </p:cNvSpPr>
          <p:nvPr>
            <p:ph sz="half" idx="1"/>
          </p:nvPr>
        </p:nvSpPr>
        <p:spPr>
          <a:xfrm>
            <a:off x="611560" y="1340768"/>
            <a:ext cx="4906888" cy="4065240"/>
          </a:xfrm>
        </p:spPr>
        <p:txBody>
          <a:bodyPr>
            <a:normAutofit fontScale="92500" lnSpcReduction="20000"/>
          </a:bodyPr>
          <a:lstStyle/>
          <a:p>
            <a:pPr marL="514350" indent="-514350" algn="ctr">
              <a:buClrTx/>
              <a:buSzPct val="91000"/>
              <a:buFont typeface="+mj-lt"/>
              <a:buAutoNum type="arabicPeriod"/>
            </a:pPr>
            <a:r>
              <a:rPr lang="it-IT" sz="3000" b="1" u="sng" dirty="0" smtClean="0"/>
              <a:t>Nasce in Danimarca  </a:t>
            </a:r>
          </a:p>
          <a:p>
            <a:pPr marL="514350" indent="-514350" algn="ctr">
              <a:buClrTx/>
              <a:buSzPct val="91000"/>
              <a:buNone/>
            </a:pPr>
            <a:r>
              <a:rPr lang="it-IT" sz="2400" dirty="0" smtClean="0"/>
              <a:t>            </a:t>
            </a:r>
          </a:p>
          <a:p>
            <a:pPr marL="514350" indent="-514350" algn="ctr">
              <a:buClrTx/>
              <a:buSzPct val="91000"/>
              <a:buNone/>
            </a:pPr>
            <a:r>
              <a:rPr lang="it-IT" sz="2800" dirty="0" smtClean="0"/>
              <a:t>cultura del nord Europa</a:t>
            </a:r>
          </a:p>
          <a:p>
            <a:pPr marL="514350" indent="-514350" algn="ctr">
              <a:buClrTx/>
              <a:buSzPct val="91000"/>
              <a:buFont typeface="+mj-lt"/>
              <a:buAutoNum type="arabicPeriod"/>
            </a:pPr>
            <a:endParaRPr lang="it-IT" sz="2400" dirty="0" smtClean="0"/>
          </a:p>
          <a:p>
            <a:pPr marL="514350" indent="-514350" algn="ctr">
              <a:buClrTx/>
              <a:buSzPct val="91000"/>
              <a:buNone/>
            </a:pPr>
            <a:r>
              <a:rPr lang="it-IT" sz="3000" b="1" dirty="0" smtClean="0"/>
              <a:t>2.  </a:t>
            </a:r>
            <a:r>
              <a:rPr lang="it-IT" sz="3000" b="1" u="sng" dirty="0" smtClean="0"/>
              <a:t>Famiglia protestante               </a:t>
            </a:r>
          </a:p>
          <a:p>
            <a:pPr marL="514350" indent="-514350" algn="ctr">
              <a:buClrTx/>
              <a:buSzPct val="91000"/>
              <a:buNone/>
            </a:pPr>
            <a:endParaRPr lang="it-IT" sz="2400" dirty="0" smtClean="0"/>
          </a:p>
          <a:p>
            <a:pPr marL="514350" indent="-514350" algn="ctr">
              <a:buClrTx/>
              <a:buSzPct val="91000"/>
              <a:buNone/>
            </a:pPr>
            <a:r>
              <a:rPr lang="it-IT" sz="2800" dirty="0" smtClean="0"/>
              <a:t>pietista e rigorosa</a:t>
            </a:r>
          </a:p>
          <a:p>
            <a:pPr>
              <a:buNone/>
            </a:pPr>
            <a:endParaRPr lang="it-IT" dirty="0"/>
          </a:p>
        </p:txBody>
      </p:sp>
      <p:sp>
        <p:nvSpPr>
          <p:cNvPr id="8" name="Segnaposto contenuto 7"/>
          <p:cNvSpPr>
            <a:spLocks noGrp="1"/>
          </p:cNvSpPr>
          <p:nvPr>
            <p:ph sz="half" idx="2"/>
          </p:nvPr>
        </p:nvSpPr>
        <p:spPr>
          <a:xfrm>
            <a:off x="0" y="4365104"/>
            <a:ext cx="7848872" cy="2492896"/>
          </a:xfrm>
        </p:spPr>
        <p:txBody>
          <a:bodyPr>
            <a:normAutofit fontScale="92500" lnSpcReduction="20000"/>
          </a:bodyPr>
          <a:lstStyle/>
          <a:p>
            <a:pPr marL="514350" indent="-514350">
              <a:buClrTx/>
              <a:buSzPct val="91000"/>
              <a:buNone/>
            </a:pPr>
            <a:r>
              <a:rPr lang="it-IT" sz="3300" b="1" dirty="0" smtClean="0"/>
              <a:t>3.  </a:t>
            </a:r>
            <a:r>
              <a:rPr lang="it-IT" sz="3000" b="1" u="sng" dirty="0" smtClean="0"/>
              <a:t>Grande stima per la figura paterna </a:t>
            </a:r>
            <a:r>
              <a:rPr lang="it-IT" sz="3300" b="1" u="sng" dirty="0" smtClean="0"/>
              <a:t>               </a:t>
            </a:r>
          </a:p>
          <a:p>
            <a:pPr marL="514350" indent="-514350">
              <a:buClr>
                <a:srgbClr val="002060"/>
              </a:buClr>
              <a:buSzPct val="91000"/>
              <a:buFont typeface="Wingdings" pitchFamily="2" charset="2"/>
              <a:buChar char="v"/>
            </a:pPr>
            <a:r>
              <a:rPr lang="it-IT" sz="2800" u="sng" dirty="0" smtClean="0"/>
              <a:t>inizialmente :  </a:t>
            </a:r>
            <a:r>
              <a:rPr lang="it-IT" sz="2800" dirty="0" smtClean="0"/>
              <a:t>PADRE = IDOLO</a:t>
            </a:r>
          </a:p>
          <a:p>
            <a:pPr marL="514350" indent="-514350">
              <a:buClr>
                <a:srgbClr val="002060"/>
              </a:buClr>
              <a:buSzPct val="91000"/>
              <a:buFont typeface="Wingdings" pitchFamily="2" charset="2"/>
              <a:buChar char="v"/>
            </a:pPr>
            <a:r>
              <a:rPr lang="it-IT" sz="2800" u="sng" dirty="0" smtClean="0"/>
              <a:t>successivamente : </a:t>
            </a:r>
            <a:r>
              <a:rPr lang="it-IT" sz="2800" dirty="0" smtClean="0"/>
              <a:t>la rivelazione del peccato del padre fa cambiare sguardo al filosofo.</a:t>
            </a:r>
          </a:p>
          <a:p>
            <a:pPr marL="514350" indent="-514350">
              <a:buClr>
                <a:srgbClr val="002060"/>
              </a:buClr>
              <a:buSzPct val="91000"/>
              <a:buFont typeface="Wingdings" pitchFamily="2" charset="2"/>
              <a:buChar char="v"/>
            </a:pPr>
            <a:r>
              <a:rPr lang="it-IT" sz="2800" dirty="0" smtClean="0"/>
              <a:t>Il ‘</a:t>
            </a:r>
            <a:r>
              <a:rPr lang="it-IT" sz="2800" u="sng" dirty="0" smtClean="0"/>
              <a:t>pungolo della carne</a:t>
            </a:r>
            <a:r>
              <a:rPr lang="it-IT" sz="2800" dirty="0" smtClean="0"/>
              <a:t>’ :che lo richiamava continuamente alla condizione di penitente</a:t>
            </a:r>
          </a:p>
          <a:p>
            <a:endParaRPr lang="it-IT" dirty="0"/>
          </a:p>
        </p:txBody>
      </p:sp>
      <p:pic>
        <p:nvPicPr>
          <p:cNvPr id="9" name="Picture 2" descr="http://www.kb.dk/en/nb/tema/webudstillinger/sk-mss/samtidige/6skfamilie/6-1th.jpg"/>
          <p:cNvPicPr>
            <a:picLocks noChangeAspect="1" noChangeArrowheads="1"/>
          </p:cNvPicPr>
          <p:nvPr/>
        </p:nvPicPr>
        <p:blipFill>
          <a:blip r:embed="rId2" cstate="print"/>
          <a:srcRect/>
          <a:stretch>
            <a:fillRect/>
          </a:stretch>
        </p:blipFill>
        <p:spPr bwMode="auto">
          <a:xfrm>
            <a:off x="5508104" y="1196752"/>
            <a:ext cx="3249002" cy="3384376"/>
          </a:xfrm>
          <a:prstGeom prst="rect">
            <a:avLst/>
          </a:prstGeom>
          <a:ln>
            <a:noFill/>
          </a:ln>
          <a:effectLst>
            <a:softEdge rad="112500"/>
          </a:effectLst>
        </p:spPr>
      </p:pic>
      <p:cxnSp>
        <p:nvCxnSpPr>
          <p:cNvPr id="10" name="Connettore 2 9"/>
          <p:cNvCxnSpPr/>
          <p:nvPr/>
        </p:nvCxnSpPr>
        <p:spPr>
          <a:xfrm>
            <a:off x="3131840" y="1700808"/>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nettore 2 11"/>
          <p:cNvCxnSpPr/>
          <p:nvPr/>
        </p:nvCxnSpPr>
        <p:spPr>
          <a:xfrm>
            <a:off x="3059832" y="3212976"/>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 calcmode="lin" valueType="num">
                                      <p:cBhvr>
                                        <p:cTn id="46"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5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55" dur="1000"/>
                                        <p:tgtEl>
                                          <p:spTgt spid="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anim calcmode="lin" valueType="num">
                                      <p:cBhvr>
                                        <p:cTn id="60"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61"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62" dur="10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 calcmode="lin" valueType="num">
                                      <p:cBhvr>
                                        <p:cTn id="67"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68"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69" dur="1000"/>
                                        <p:tgtEl>
                                          <p:spTgt spid="8">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8">
                                            <p:txEl>
                                              <p:pRg st="3" end="3"/>
                                            </p:txEl>
                                          </p:spTgt>
                                        </p:tgtEl>
                                        <p:attrNameLst>
                                          <p:attrName>style.visibility</p:attrName>
                                        </p:attrNameLst>
                                      </p:cBhvr>
                                      <p:to>
                                        <p:strVal val="visible"/>
                                      </p:to>
                                    </p:set>
                                    <p:anim calcmode="lin" valueType="num">
                                      <p:cBhvr>
                                        <p:cTn id="74"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75"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76"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124744"/>
            <a:ext cx="8229600" cy="5733256"/>
          </a:xfrm>
        </p:spPr>
        <p:txBody>
          <a:bodyPr>
            <a:normAutofit fontScale="85000" lnSpcReduction="10000"/>
          </a:bodyPr>
          <a:lstStyle/>
          <a:p>
            <a:r>
              <a:rPr lang="it-IT" dirty="0" smtClean="0"/>
              <a:t>Il padre, Michael </a:t>
            </a:r>
            <a:r>
              <a:rPr lang="it-IT" dirty="0" err="1" smtClean="0"/>
              <a:t>Pedersen</a:t>
            </a:r>
            <a:r>
              <a:rPr lang="it-IT" dirty="0" smtClean="0"/>
              <a:t> (1756-1838), era un  ricco commerciante;</a:t>
            </a:r>
          </a:p>
          <a:p>
            <a:r>
              <a:rPr lang="it-IT" dirty="0" smtClean="0"/>
              <a:t>Kierkegaard fu educato dal padre anziano;– che gli inculcò l'ossessione del peccato – in un'atmosfera di severa religiosità con l'aiuto dei pastori confessori di famiglia J. E. G. Bull (fino al 1820) e Jakob Peter </a:t>
            </a:r>
            <a:r>
              <a:rPr lang="it-IT" dirty="0" err="1" smtClean="0"/>
              <a:t>Mysnter</a:t>
            </a:r>
            <a:r>
              <a:rPr lang="it-IT" dirty="0" smtClean="0"/>
              <a:t> (fino alla fine del 1828). Kierkegaard arrivò addirittura a pensarsi soggetto a una maledizione divina, per una imprecisata "grave colpa" commessa in passato da suo padre.</a:t>
            </a:r>
          </a:p>
          <a:p>
            <a:r>
              <a:rPr lang="it-IT" dirty="0" smtClean="0"/>
              <a:t>Infatti, la morte prematura della moglie e di cinque dei suoi sette figli aveva convinto il padre di Kierkegaard che egli aveva attirato su di sé una maledizione divina. Maledizione la cui natura è stata solo supposta e mai definita anche dagli stessi studiosi. Forse, la colpa del padre era stata quella di aver maledetto Dio a undici anni per la sua iniziale povertà di pastorello; o forse tale colpa fu l’aver sedotto la domestica pochi mesi dopo la morte della prima moglie. D'altra parte, egli aveva sposato la ragazza compromessa, che poi sarà la madre di Kierkegaard.</a:t>
            </a:r>
            <a:endParaRPr lang="it-IT" dirty="0"/>
          </a:p>
        </p:txBody>
      </p:sp>
      <p:sp>
        <p:nvSpPr>
          <p:cNvPr id="3" name="Titolo 2"/>
          <p:cNvSpPr>
            <a:spLocks noGrp="1"/>
          </p:cNvSpPr>
          <p:nvPr>
            <p:ph type="title"/>
          </p:nvPr>
        </p:nvSpPr>
        <p:spPr>
          <a:xfrm>
            <a:off x="467544" y="0"/>
            <a:ext cx="8229600" cy="836712"/>
          </a:xfrm>
        </p:spPr>
        <p:txBody>
          <a:bodyPr/>
          <a:lstStyle/>
          <a:p>
            <a:pPr algn="ctr"/>
            <a:r>
              <a:rPr lang="it-IT" b="1" u="sng" dirty="0" smtClean="0">
                <a:solidFill>
                  <a:schemeClr val="accent2">
                    <a:lumMod val="50000"/>
                  </a:schemeClr>
                </a:solidFill>
              </a:rPr>
              <a:t>Rapporto con il Padre</a:t>
            </a:r>
            <a:endParaRPr lang="it-IT" b="1" u="sng" dirty="0">
              <a:solidFill>
                <a:schemeClr val="accent2">
                  <a:lumMod val="50000"/>
                </a:schemeClr>
              </a:solidFill>
            </a:endParaRPr>
          </a:p>
        </p:txBody>
      </p:sp>
      <p:sp>
        <p:nvSpPr>
          <p:cNvPr id="4" name="Titolo 2"/>
          <p:cNvSpPr txBox="1">
            <a:spLocks/>
          </p:cNvSpPr>
          <p:nvPr/>
        </p:nvSpPr>
        <p:spPr>
          <a:xfrm>
            <a:off x="395536" y="548680"/>
            <a:ext cx="8229600" cy="1219200"/>
          </a:xfrm>
          <a:prstGeom prst="rect">
            <a:avLst/>
          </a:prstGeom>
          <a:ln w="6350" cap="rnd">
            <a:noFill/>
          </a:ln>
        </p:spPr>
        <p:txBody>
          <a:bodyPr vert="horz"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a:r>
            <a:br>
              <a:rPr kumimoji="0" lang="it-IT" sz="4800" b="0" i="1"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br>
            <a:endParaRPr kumimoji="0" lang="it-IT" sz="4800" b="0" i="1"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1.4|1.5"/>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Personalizzato 6">
      <a:dk1>
        <a:sysClr val="windowText" lastClr="000000"/>
      </a:dk1>
      <a:lt1>
        <a:sysClr val="window" lastClr="FFFFFF"/>
      </a:lt1>
      <a:dk2>
        <a:srgbClr val="323232"/>
      </a:dk2>
      <a:lt2>
        <a:srgbClr val="DFD7E7"/>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2546</TotalTime>
  <Words>2479</Words>
  <Application>Microsoft Office PowerPoint</Application>
  <PresentationFormat>Presentazione su schermo (4:3)</PresentationFormat>
  <Paragraphs>222</Paragraphs>
  <Slides>44</Slides>
  <Notes>16</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Carta</vt:lpstr>
      <vt:lpstr>Don Giovanni La musica di Mozart e l’eros</vt:lpstr>
      <vt:lpstr>Søren Kierkegaard </vt:lpstr>
      <vt:lpstr>Diapositiva 3</vt:lpstr>
      <vt:lpstr>Diapositiva 4</vt:lpstr>
      <vt:lpstr>Diapositiva 5</vt:lpstr>
      <vt:lpstr>Diapositiva 6</vt:lpstr>
      <vt:lpstr>Diapositiva 7</vt:lpstr>
      <vt:lpstr>Possiamo capire il pensiero attraverso 3 punti fondamentali: </vt:lpstr>
      <vt:lpstr>Rapporto con il Padre</vt:lpstr>
      <vt:lpstr>Soren (Kierkegaard) e Regina (Olsen)</vt:lpstr>
      <vt:lpstr>Diapositiva 11</vt:lpstr>
      <vt:lpstr>Diapositiva 12</vt:lpstr>
      <vt:lpstr>L’amava perdutamente, perché l’ha lasciata?</vt:lpstr>
      <vt:lpstr>Opera principale: “AUT AUT” (trad. questo  o  quello)</vt:lpstr>
      <vt:lpstr>Diapositiva 15</vt:lpstr>
      <vt:lpstr>L'angoscia e la disperazione  « L'angoscia è la vertigine della libertà. »</vt:lpstr>
      <vt:lpstr>Dal piacere all’assoluto</vt:lpstr>
      <vt:lpstr>Don giovanni kierkegaard</vt:lpstr>
      <vt:lpstr>Gli stadi erotici immediati, ovvero il musicale-erotico  </vt:lpstr>
      <vt:lpstr>Diapositiva 20</vt:lpstr>
      <vt:lpstr>Cherubino (il paggio delle Nozze di Figaro)</vt:lpstr>
      <vt:lpstr> Voi che sapete che cosa è amor (Cherubino)</vt:lpstr>
      <vt:lpstr>Papageno (del Flauto Magico)</vt:lpstr>
      <vt:lpstr>Papageno - "Ein Mädchen oder Weibchen" </vt:lpstr>
      <vt:lpstr>Diapositiva 25</vt:lpstr>
      <vt:lpstr>DIE ZAUBERFLOETE (il flauto magico) - K. 620 FINALE: Papagena, Papagena,Papagena! Weibchen, Taubchen</vt:lpstr>
      <vt:lpstr>Don Giovanni</vt:lpstr>
      <vt:lpstr>Nascita e sviluppo del Don Giovanni</vt:lpstr>
      <vt:lpstr>Il “Don Giovanni” </vt:lpstr>
      <vt:lpstr>Teatro degli Stati Generali di Praga</vt:lpstr>
      <vt:lpstr>Personaggi:</vt:lpstr>
      <vt:lpstr>Atto primo:</vt:lpstr>
      <vt:lpstr>Nella notte, servo e padrone, cercano di nascondersi e Donna Anna entra nuovamente in scena scortata dal fidanzato Don Ottavio, pretendendo giuramento di vendetta da lui. L’attenzione di Don Giovanni è ora attratta da una bella dama, Donna Elvira, nobildonna di Burgois da lui già sedotta ed abbandonata che lo sta proprio cercando. Don Giovanni fugge quando un gruppo di contadini festeggia il matrimonio di Masetto e Zerlina e, notando la sposa, invita tutti al suo palazzo per rimanere in privato con lei. Ecco il famoso duetto Là ci darem la mano interrotto da Donna Elvira che avvisa Zerlina denunciando il tradimento di Don Giovanni agli altri. Donna Anna capisce così che lui è proprio l’assassino del padre. </vt:lpstr>
      <vt:lpstr>Zerlina e Masetto litigano già perché lui è geloso della donna, avvolta dalla seduzione del protagonista, che a sua volta si sente in colpa nei suoi confronti. Donna Anna, Donna Elvira e Don Ottavio si coalizzano contro Don Giovanni, desiderosi di portare a termine i giochi di seduzione dello stesso e , accettando l’invito di Leporello, si mascherano ed arrivano alla festa . Dietro la Maschera si cela la Morte, anche il canto di Leporello è contraddistinto da note cupe e gravi; invitando il nero terzetto ad intervenire alla festa e quindi ad entrare a palazzo, invita la Morte. Leporello e Don Giovanni accolgono insieme tutti gli ospiti, rafforzando il carattere del doppio, i due completano l’uno le frasi dell’altro e cantano sulla stessa linea melodica, Zerlina si diverte, Masetto è arrabbiato. Leporello spinge Masetto al ballo e così il suo padrone può prelevare Zerlina e trascinarla con sé. L’iniquo da sé stesso nel laccio se ne va. La donna però reagisce con un grido di terrore che interrompe i festeggiamenti. Don Giovanni allora fa ricadere la colpa sul servo, procurandosi anche il suo odio. </vt:lpstr>
      <vt:lpstr>Atto secondo:</vt:lpstr>
      <vt:lpstr>Diapositiva 36</vt:lpstr>
      <vt:lpstr>Diapositiva 37</vt:lpstr>
      <vt:lpstr>Diapositiva 38</vt:lpstr>
      <vt:lpstr>TRAILER   Film Losey</vt:lpstr>
      <vt:lpstr>"Notte e giorno faticar" </vt:lpstr>
      <vt:lpstr>Il catalogo è questo</vt:lpstr>
      <vt:lpstr> ”DON GIOVANNI A CENAR TECO”  </vt:lpstr>
      <vt:lpstr> Leporello (da lontano, tremando, al Commendatore) Oibò!  Tempo non ha…scusate. Don Giovanni A torto di viltate7 tacciato8 mai sarò! Commendatore Risolvi!9  Don Giovanni Ho già risolto! Commendatore Verrai? Leporello (A Don Giovanni) Dite di no. Don Giovanni Ho fermo il core in petto,  non ho timor: verrò!  Commendatore  Dammi la mano in pegno.  Don Giovanni  Eccola! (grida forte)  Ohimè! Commendatore Cos'hai? Don Giovanni Che gelo è questo mai!</vt:lpstr>
      <vt:lpstr>  Don Giovanni Da qual tremore insolito…  sento… assalir… gli spiriti…  Donde escono quei vortici di fuoco pien d'orror!…  CORO  Tutto a tue colpe è poco.  Vieni: c'è un mal peggior!  Don Giovanni  Chi l'anima mia lacera!…  Chi m'agita le viscere!…  Che strazio! ohimè! che smania! Che inferno!… che terror!  Leporello  Che ceffo disperato!…  Che gesti da dannato!… Che gridi! che lamenti!…  Come mi fa terror!… CORO Tutto a tue colpe è poco. Vieni: c'è un mal peggior!  (il fuoco cresce, Don Giovanni si sprofonda) Don Giovanni  Ah! Leporello Ah!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Musica</dc:creator>
  <cp:lastModifiedBy>solimano</cp:lastModifiedBy>
  <cp:revision>146</cp:revision>
  <dcterms:created xsi:type="dcterms:W3CDTF">2012-12-28T10:37:51Z</dcterms:created>
  <dcterms:modified xsi:type="dcterms:W3CDTF">2013-02-23T20:24:52Z</dcterms:modified>
</cp:coreProperties>
</file>